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7" r:id="rId2"/>
    <p:sldId id="358" r:id="rId3"/>
    <p:sldId id="382" r:id="rId4"/>
    <p:sldId id="362" r:id="rId5"/>
    <p:sldId id="366" r:id="rId6"/>
    <p:sldId id="369" r:id="rId7"/>
    <p:sldId id="368" r:id="rId8"/>
    <p:sldId id="370" r:id="rId9"/>
    <p:sldId id="367" r:id="rId10"/>
    <p:sldId id="379" r:id="rId11"/>
    <p:sldId id="371" r:id="rId12"/>
    <p:sldId id="374" r:id="rId13"/>
    <p:sldId id="373" r:id="rId14"/>
    <p:sldId id="372" r:id="rId15"/>
    <p:sldId id="381" r:id="rId16"/>
    <p:sldId id="375" r:id="rId17"/>
    <p:sldId id="378" r:id="rId18"/>
    <p:sldId id="377" r:id="rId19"/>
    <p:sldId id="383" r:id="rId20"/>
    <p:sldId id="365" r:id="rId21"/>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241" autoAdjust="0"/>
  </p:normalViewPr>
  <p:slideViewPr>
    <p:cSldViewPr>
      <p:cViewPr>
        <p:scale>
          <a:sx n="118" d="100"/>
          <a:sy n="118" d="100"/>
        </p:scale>
        <p:origin x="-1350" y="-54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14.08.2020</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normAutofit/>
          </a:bodyPr>
          <a:lstStyle/>
          <a:p>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2" y="1597820"/>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399" y="205979"/>
            <a:ext cx="2057401"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1"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93473"/>
            <a:ext cx="9144000" cy="283532"/>
          </a:xfrm>
        </p:spPr>
        <p:txBody>
          <a:bodyPr/>
          <a:lstStyle>
            <a:lvl1pPr>
              <a:defRPr sz="2400"/>
            </a:lvl1p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62994"/>
            <a:ext cx="9144000" cy="648073"/>
          </a:xfrm>
        </p:spPr>
        <p:txBody>
          <a:bodyPr/>
          <a:lstStyle/>
          <a:p>
            <a:r>
              <a:rPr lang="nb-NO" smtClean="0"/>
              <a:t>Klikk for å redigere tittelstil</a:t>
            </a:r>
            <a:endParaRPr lang="nb-NO"/>
          </a:p>
        </p:txBody>
      </p:sp>
      <p:sp>
        <p:nvSpPr>
          <p:cNvPr id="3" name="Plassholder for innhold 2"/>
          <p:cNvSpPr>
            <a:spLocks noGrp="1"/>
          </p:cNvSpPr>
          <p:nvPr>
            <p:ph idx="1"/>
          </p:nvPr>
        </p:nvSpPr>
        <p:spPr>
          <a:xfrm>
            <a:off x="0" y="992075"/>
            <a:ext cx="9144000" cy="4027947"/>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4"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endParaRPr lang="nb-NO"/>
          </a:p>
        </p:txBody>
      </p:sp>
      <p:sp>
        <p:nvSpPr>
          <p:cNvPr id="8" name="Plassholder for bunntekst 7"/>
          <p:cNvSpPr>
            <a:spLocks noGrp="1"/>
          </p:cNvSpPr>
          <p:nvPr>
            <p:ph type="ftr" sz="quarter" idx="11"/>
          </p:nvPr>
        </p:nvSpPr>
        <p:spPr>
          <a:xfrm>
            <a:off x="3124202"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endParaRPr lang="nb-NO"/>
          </a:p>
        </p:txBody>
      </p:sp>
      <p:sp>
        <p:nvSpPr>
          <p:cNvPr id="4" name="Plassholder for bunntekst 3"/>
          <p:cNvSpPr>
            <a:spLocks noGrp="1"/>
          </p:cNvSpPr>
          <p:nvPr>
            <p:ph type="ftr" sz="quarter" idx="11"/>
          </p:nvPr>
        </p:nvSpPr>
        <p:spPr>
          <a:xfrm>
            <a:off x="3124202"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endParaRPr lang="nb-NO"/>
          </a:p>
        </p:txBody>
      </p:sp>
      <p:sp>
        <p:nvSpPr>
          <p:cNvPr id="3" name="Plassholder for bunntekst 2"/>
          <p:cNvSpPr>
            <a:spLocks noGrp="1"/>
          </p:cNvSpPr>
          <p:nvPr>
            <p:ph type="ftr" sz="quarter" idx="11"/>
          </p:nvPr>
        </p:nvSpPr>
        <p:spPr>
          <a:xfrm>
            <a:off x="3124202"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8540441" y="5042524"/>
            <a:ext cx="603559" cy="100976"/>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2"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262994"/>
            <a:ext cx="9144000"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
        <p:nvSpPr>
          <p:cNvPr id="3" name="Plassholder for tekst 2"/>
          <p:cNvSpPr>
            <a:spLocks noGrp="1"/>
          </p:cNvSpPr>
          <p:nvPr>
            <p:ph type="body" idx="1"/>
          </p:nvPr>
        </p:nvSpPr>
        <p:spPr>
          <a:xfrm>
            <a:off x="0" y="1113588"/>
            <a:ext cx="9144000" cy="3906434"/>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sp>
        <p:nvSpPr>
          <p:cNvPr id="9" name="Rektangel 8"/>
          <p:cNvSpPr/>
          <p:nvPr/>
        </p:nvSpPr>
        <p:spPr>
          <a:xfrm>
            <a:off x="0" y="0"/>
            <a:ext cx="9144000" cy="26299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6" name="Picture 6" descr="https://cdn.discordapp.com/attachments/287519461894782976/627802676905771009/Virtual_Intelligence_Service_only_logo.PNG"/>
          <p:cNvPicPr>
            <a:picLocks noChangeAspect="1" noChangeArrowheads="1"/>
          </p:cNvPicPr>
          <p:nvPr/>
        </p:nvPicPr>
        <p:blipFill>
          <a:blip r:embed="rId14" cstate="print"/>
          <a:srcRect/>
          <a:stretch>
            <a:fillRect/>
          </a:stretch>
        </p:blipFill>
        <p:spPr bwMode="auto">
          <a:xfrm>
            <a:off x="35497" y="1"/>
            <a:ext cx="288031" cy="267494"/>
          </a:xfrm>
          <a:prstGeom prst="rect">
            <a:avLst/>
          </a:prstGeom>
          <a:noFill/>
        </p:spPr>
      </p:pic>
      <p:sp>
        <p:nvSpPr>
          <p:cNvPr id="10" name="Rektangel 9"/>
          <p:cNvSpPr/>
          <p:nvPr/>
        </p:nvSpPr>
        <p:spPr>
          <a:xfrm>
            <a:off x="0" y="5020022"/>
            <a:ext cx="9144000" cy="1234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251520" y="21273"/>
            <a:ext cx="6272697" cy="246221"/>
          </a:xfrm>
          <a:prstGeom prst="rect">
            <a:avLst/>
          </a:prstGeom>
          <a:noFill/>
        </p:spPr>
        <p:txBody>
          <a:bodyPr wrap="square" rtlCol="0">
            <a:spAutoFit/>
          </a:bodyPr>
          <a:lstStyle/>
          <a:p>
            <a:r>
              <a:rPr lang="nb-NO" sz="1000" b="0" dirty="0" err="1" smtClean="0">
                <a:solidFill>
                  <a:schemeClr val="tx1"/>
                </a:solidFill>
                <a:latin typeface="Arial Black" pitchFamily="34" charset="0"/>
                <a:cs typeface="Arial" pitchFamily="34" charset="0"/>
              </a:rPr>
              <a:t>Virtual</a:t>
            </a:r>
            <a:r>
              <a:rPr lang="nb-NO" sz="1000" b="0" dirty="0" smtClean="0">
                <a:solidFill>
                  <a:schemeClr val="tx1"/>
                </a:solidFill>
                <a:latin typeface="Arial Black" pitchFamily="34" charset="0"/>
                <a:cs typeface="Arial" pitchFamily="34" charset="0"/>
              </a:rPr>
              <a:t> </a:t>
            </a:r>
            <a:r>
              <a:rPr lang="nb-NO" sz="1000" b="0" dirty="0" err="1" smtClean="0">
                <a:solidFill>
                  <a:schemeClr val="tx1"/>
                </a:solidFill>
                <a:latin typeface="Arial Black" pitchFamily="34" charset="0"/>
                <a:cs typeface="Arial" pitchFamily="34" charset="0"/>
              </a:rPr>
              <a:t>Intelligence</a:t>
            </a:r>
            <a:r>
              <a:rPr lang="nb-NO" sz="1000" b="0" dirty="0" smtClean="0">
                <a:solidFill>
                  <a:schemeClr val="tx1"/>
                </a:solidFill>
                <a:latin typeface="Arial Black" pitchFamily="34" charset="0"/>
                <a:cs typeface="Arial" pitchFamily="34" charset="0"/>
              </a:rPr>
              <a:t> Service</a:t>
            </a:r>
            <a:endParaRPr lang="nb-NO" sz="1000" b="0" dirty="0">
              <a:solidFill>
                <a:schemeClr val="tx1"/>
              </a:solidFill>
              <a:latin typeface="Arial Black" pitchFamily="34" charset="0"/>
              <a:cs typeface="Arial" pitchFamily="34" charset="0"/>
            </a:endParaRPr>
          </a:p>
        </p:txBody>
      </p:sp>
      <p:sp>
        <p:nvSpPr>
          <p:cNvPr id="12" name="TekstSylinder 11"/>
          <p:cNvSpPr txBox="1"/>
          <p:nvPr/>
        </p:nvSpPr>
        <p:spPr>
          <a:xfrm>
            <a:off x="0" y="5028547"/>
            <a:ext cx="9144000" cy="107722"/>
          </a:xfrm>
          <a:prstGeom prst="rect">
            <a:avLst/>
          </a:prstGeom>
          <a:noFill/>
        </p:spPr>
        <p:txBody>
          <a:bodyPr wrap="square" lIns="0" tIns="0" rIns="0" bIns="0" rtlCol="0">
            <a:spAutoFit/>
          </a:bodyPr>
          <a:lstStyle/>
          <a:p>
            <a:pPr algn="ctr"/>
            <a:r>
              <a:rPr lang="nb-NO" sz="700" b="1" dirty="0" smtClean="0">
                <a:solidFill>
                  <a:schemeClr val="bg1"/>
                </a:solidFill>
                <a:latin typeface="Arial Black" pitchFamily="34" charset="0"/>
              </a:rPr>
              <a:t>Victoria</a:t>
            </a:r>
            <a:r>
              <a:rPr lang="nb-NO" sz="700" b="1" baseline="0" dirty="0" smtClean="0">
                <a:solidFill>
                  <a:schemeClr val="bg1"/>
                </a:solidFill>
                <a:latin typeface="Arial Black" pitchFamily="34" charset="0"/>
              </a:rPr>
              <a:t> Per </a:t>
            </a:r>
            <a:r>
              <a:rPr lang="nb-NO" sz="700" b="1" baseline="0" dirty="0" err="1" smtClean="0">
                <a:solidFill>
                  <a:schemeClr val="bg1"/>
                </a:solidFill>
                <a:latin typeface="Arial Black" pitchFamily="34" charset="0"/>
              </a:rPr>
              <a:t>Intellectum</a:t>
            </a:r>
            <a:endParaRPr lang="nb-NO" sz="700" b="1" dirty="0">
              <a:solidFill>
                <a:schemeClr val="bg1"/>
              </a:solidFill>
              <a:latin typeface="Arial Black" pitchFamily="34" charset="0"/>
            </a:endParaRPr>
          </a:p>
        </p:txBody>
      </p:sp>
      <p:sp>
        <p:nvSpPr>
          <p:cNvPr id="13" name="Rektangel 12"/>
          <p:cNvSpPr/>
          <p:nvPr userDrawn="1"/>
        </p:nvSpPr>
        <p:spPr>
          <a:xfrm>
            <a:off x="0" y="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5.xml"/><Relationship Id="rId3" Type="http://schemas.openxmlformats.org/officeDocument/2006/relationships/slide" Target="slide4.xml"/><Relationship Id="rId7" Type="http://schemas.openxmlformats.org/officeDocument/2006/relationships/slide" Target="slide6.xml"/><Relationship Id="rId12"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13.xml"/><Relationship Id="rId5" Type="http://schemas.openxmlformats.org/officeDocument/2006/relationships/slide" Target="slide9.xml"/><Relationship Id="rId10"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11.xml"/></Relationships>
</file>

<file path=ppt/slides/_rels/slide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hyperlink" Target="https://raw.githubusercontent.com/132nd-vWing/VIS/master/BASIC/PUBLISHED/INTREP%20VIS%20B-001%20Generic%20Ground%20Force%20Structure%20v1.0.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p:cNvSpPr txBox="1"/>
          <p:nvPr/>
        </p:nvSpPr>
        <p:spPr>
          <a:xfrm>
            <a:off x="0" y="2931790"/>
            <a:ext cx="9144000" cy="1169551"/>
          </a:xfrm>
          <a:prstGeom prst="rect">
            <a:avLst/>
          </a:prstGeom>
          <a:noFill/>
        </p:spPr>
        <p:txBody>
          <a:bodyPr wrap="square" rtlCol="0">
            <a:spAutoFit/>
          </a:bodyPr>
          <a:lstStyle/>
          <a:p>
            <a:pPr algn="ctr"/>
            <a:r>
              <a:rPr lang="nb-NO" sz="2800" b="1" dirty="0" smtClean="0">
                <a:latin typeface="Arial Black" pitchFamily="34" charset="0"/>
                <a:ea typeface="MS Mincho" pitchFamily="49" charset="-128"/>
              </a:rPr>
              <a:t>SYRIAN INTEGRATED AIR DEFENSE SYSTEM </a:t>
            </a:r>
          </a:p>
          <a:p>
            <a:pPr algn="ctr"/>
            <a:endParaRPr lang="nb-NO" sz="1400" b="1" dirty="0" smtClean="0">
              <a:latin typeface="Arial Black" pitchFamily="34" charset="0"/>
              <a:ea typeface="MS Mincho" pitchFamily="49" charset="-128"/>
            </a:endParaRPr>
          </a:p>
          <a:p>
            <a:pPr algn="ctr"/>
            <a:r>
              <a:rPr lang="nb-NO" sz="2800" b="1" dirty="0" smtClean="0">
                <a:latin typeface="Arial Black" pitchFamily="34" charset="0"/>
                <a:ea typeface="MS Mincho" pitchFamily="49" charset="-128"/>
              </a:rPr>
              <a:t>INTREP VIS-OPAR-002</a:t>
            </a:r>
            <a:endParaRPr lang="nb-NO" sz="2800" b="1" dirty="0">
              <a:latin typeface="MS Mincho" pitchFamily="49" charset="-128"/>
              <a:ea typeface="MS Mincho" pitchFamily="49" charset="-128"/>
            </a:endParaRPr>
          </a:p>
        </p:txBody>
      </p:sp>
      <p:sp>
        <p:nvSpPr>
          <p:cNvPr id="6" name="TekstSylinder 5"/>
          <p:cNvSpPr txBox="1"/>
          <p:nvPr/>
        </p:nvSpPr>
        <p:spPr>
          <a:xfrm>
            <a:off x="322899" y="4016463"/>
            <a:ext cx="8542468" cy="600164"/>
          </a:xfrm>
          <a:prstGeom prst="rect">
            <a:avLst/>
          </a:prstGeom>
          <a:noFill/>
          <a:ln w="31750">
            <a:solidFill>
              <a:schemeClr val="tx1"/>
            </a:solidFill>
          </a:ln>
        </p:spPr>
        <p:txBody>
          <a:bodyPr wrap="square" rtlCol="0">
            <a:spAutoFit/>
          </a:bodyPr>
          <a:lstStyle/>
          <a:p>
            <a:pPr algn="ctr"/>
            <a:r>
              <a:rPr lang="nb-NO" sz="1100" b="1" dirty="0" smtClean="0"/>
              <a:t>DISCLAIMER: </a:t>
            </a:r>
          </a:p>
          <a:p>
            <a:pPr algn="ctr"/>
            <a:r>
              <a:rPr lang="en-US" sz="1100" dirty="0" smtClean="0"/>
              <a:t>This is for multiplayer online gaming using the Digital Combat Systems simulation software published by Eagle Dynamics. The information is not in any way suitable for real world use or operations.</a:t>
            </a:r>
            <a:endParaRPr lang="nb-NO" sz="1100" dirty="0" smtClean="0"/>
          </a:p>
        </p:txBody>
      </p:sp>
      <p:sp>
        <p:nvSpPr>
          <p:cNvPr id="8" name="TekstSylinder 7"/>
          <p:cNvSpPr txBox="1"/>
          <p:nvPr/>
        </p:nvSpPr>
        <p:spPr>
          <a:xfrm>
            <a:off x="1371644" y="4766114"/>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Published: YYYY-MM-DD</a:t>
            </a:r>
            <a:endParaRPr lang="en-US" sz="1400" dirty="0">
              <a:latin typeface="Arial" pitchFamily="34" charset="0"/>
              <a:cs typeface="Arial" pitchFamily="34" charset="0"/>
            </a:endParaRPr>
          </a:p>
        </p:txBody>
      </p:sp>
      <p:sp>
        <p:nvSpPr>
          <p:cNvPr id="9" name="TekstSylinder 8"/>
          <p:cNvSpPr txBox="1"/>
          <p:nvPr/>
        </p:nvSpPr>
        <p:spPr>
          <a:xfrm>
            <a:off x="1371644" y="4585046"/>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Version: X.X</a:t>
            </a:r>
            <a:endParaRPr lang="en-US" sz="1400" dirty="0">
              <a:latin typeface="Arial" pitchFamily="34" charset="0"/>
              <a:cs typeface="Arial" pitchFamily="34" charset="0"/>
            </a:endParaRPr>
          </a:p>
        </p:txBody>
      </p:sp>
      <p:pic>
        <p:nvPicPr>
          <p:cNvPr id="11" name="Picture 2" descr="C:\Users\Sjefen\Desktop\OPUF VIS logo\Virtual_Intelligence_Service_only_logo.PNG"/>
          <p:cNvPicPr>
            <a:picLocks noChangeAspect="1" noChangeArrowheads="1"/>
          </p:cNvPicPr>
          <p:nvPr/>
        </p:nvPicPr>
        <p:blipFill>
          <a:blip r:embed="rId3" cstate="print"/>
          <a:srcRect/>
          <a:stretch>
            <a:fillRect/>
          </a:stretch>
        </p:blipFill>
        <p:spPr bwMode="auto">
          <a:xfrm>
            <a:off x="3460353" y="205011"/>
            <a:ext cx="2225675" cy="1958975"/>
          </a:xfrm>
          <a:prstGeom prst="rect">
            <a:avLst/>
          </a:prstGeom>
          <a:noFill/>
        </p:spPr>
      </p:pic>
      <p:sp>
        <p:nvSpPr>
          <p:cNvPr id="12" name="TekstSylinder 11"/>
          <p:cNvSpPr txBox="1"/>
          <p:nvPr/>
        </p:nvSpPr>
        <p:spPr>
          <a:xfrm>
            <a:off x="1999109" y="2067694"/>
            <a:ext cx="5143500" cy="738664"/>
          </a:xfrm>
          <a:prstGeom prst="rect">
            <a:avLst/>
          </a:prstGeom>
          <a:noFill/>
        </p:spPr>
        <p:txBody>
          <a:bodyPr wrap="square" rtlCol="0">
            <a:spAutoFit/>
          </a:bodyPr>
          <a:lstStyle/>
          <a:p>
            <a:pPr algn="ctr"/>
            <a:r>
              <a:rPr lang="en-US" sz="2400" b="1" dirty="0" smtClean="0">
                <a:solidFill>
                  <a:srgbClr val="35261F"/>
                </a:solidFill>
                <a:latin typeface="Constantia" pitchFamily="18" charset="0"/>
              </a:rPr>
              <a:t>VIRTUAL INTELLIGENCE SERVICE</a:t>
            </a:r>
          </a:p>
          <a:p>
            <a:pPr algn="ctr"/>
            <a:r>
              <a:rPr lang="en-US" b="1" i="1" dirty="0" smtClean="0">
                <a:solidFill>
                  <a:srgbClr val="35261F"/>
                </a:solidFill>
                <a:latin typeface="Constantia" pitchFamily="18" charset="0"/>
              </a:rPr>
              <a:t>VICTORIA PER INTELLECTUM</a:t>
            </a:r>
            <a:endParaRPr lang="en-US" b="1" i="1" dirty="0">
              <a:solidFill>
                <a:srgbClr val="35261F"/>
              </a:solidFill>
              <a:latin typeface="Constantia" pitchFamily="18" charset="0"/>
            </a:endParaRPr>
          </a:p>
        </p:txBody>
      </p:sp>
      <p:sp>
        <p:nvSpPr>
          <p:cNvPr id="10" name="TekstSylinder 9"/>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POINT DEFENSE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High Value Targets  (HVT) such as EWRs, command centers or important SAMs will have a local point defense. The intention for the point defense is to be able to shoot down Anti Radiation Missiles (ARM) that are </a:t>
            </a:r>
            <a:r>
              <a:rPr lang="en-US" sz="1200" dirty="0" err="1" smtClean="0"/>
              <a:t>beeing</a:t>
            </a:r>
            <a:r>
              <a:rPr lang="en-US" sz="1200" dirty="0" smtClean="0"/>
              <a:t> </a:t>
            </a:r>
            <a:r>
              <a:rPr lang="en-US" sz="1200" dirty="0" err="1" smtClean="0"/>
              <a:t>launced</a:t>
            </a:r>
            <a:r>
              <a:rPr lang="en-US" sz="1200" dirty="0" smtClean="0"/>
              <a:t> at the HVT.</a:t>
            </a:r>
          </a:p>
          <a:p>
            <a:endParaRPr lang="en-US" sz="1200" dirty="0" smtClean="0"/>
          </a:p>
          <a:p>
            <a:r>
              <a:rPr lang="en-US" sz="1200" dirty="0" smtClean="0"/>
              <a:t>The only known point defense system is the SA-15. </a:t>
            </a:r>
          </a:p>
          <a:p>
            <a:endParaRPr lang="en-US" sz="1200" dirty="0" smtClean="0"/>
          </a:p>
          <a:p>
            <a:r>
              <a:rPr lang="en-US" sz="1200" dirty="0" smtClean="0"/>
              <a:t>It is assessed that if a point defense system is protecting a enemy radar, such as a EWR or SAM, the EWR or SAM may still operate even though a ARM is fired toward it. It will require multiple ARMs to flood the point defense in order to be able to shut enemy radars down if they are protected by point defense systems.</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3491880" y="1995686"/>
            <a:ext cx="2562250" cy="195525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6156176" y="1995686"/>
            <a:ext cx="2839449" cy="2648521"/>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AWACS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AWACS can be a huge contributor to the IADS by providing coverage down into valleys and into areas where the EWRs are not able to detect aircrafts.</a:t>
            </a:r>
          </a:p>
          <a:p>
            <a:endParaRPr lang="en-US" sz="1200" dirty="0" smtClean="0"/>
          </a:p>
          <a:p>
            <a:r>
              <a:rPr lang="en-US" sz="1200" dirty="0" smtClean="0"/>
              <a:t>AWACS function in the IADS in a similar was as EWRs.</a:t>
            </a:r>
          </a:p>
          <a:p>
            <a:endParaRPr lang="en-US" sz="1200" dirty="0" smtClean="0"/>
          </a:p>
          <a:p>
            <a:r>
              <a:rPr lang="en-US" sz="1200" dirty="0" smtClean="0"/>
              <a:t>AWACS is limited in numbers and a very high value target if in the air.</a:t>
            </a:r>
          </a:p>
          <a:p>
            <a:r>
              <a:rPr lang="en-US" sz="1200" dirty="0" smtClean="0"/>
              <a:t>AWACS is transmits its information into the IADS and the command center via a connection node, as shown on the picture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3707904" y="987574"/>
            <a:ext cx="3168352" cy="164518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5724128" y="2859782"/>
            <a:ext cx="2723111" cy="2091665"/>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DEFENSE FIGHTERS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Air Defense fighters flying either CAP mission, or a ground based alert, ready to scramble and intercept incoming fighters is a important part of any IADS.</a:t>
            </a:r>
          </a:p>
          <a:p>
            <a:endParaRPr lang="en-US" sz="1200" dirty="0" smtClean="0"/>
          </a:p>
          <a:p>
            <a:r>
              <a:rPr lang="en-US" sz="1200" dirty="0" err="1" smtClean="0"/>
              <a:t>Continous</a:t>
            </a:r>
            <a:r>
              <a:rPr lang="en-US" sz="1200" dirty="0" smtClean="0"/>
              <a:t> CAP mission require a high availability of aircraft and is likely only possible for limited time or a very few areas. A more resource friendly way of supporting the IADS is to have intercept aircraft on ground alert. This way, the aircraft can be on alert and ready to scramble in case EWR or other parts of the IADS detect incoming aircraft.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1" name="Picture 2"/>
          <p:cNvPicPr>
            <a:picLocks noChangeAspect="1" noChangeArrowheads="1"/>
          </p:cNvPicPr>
          <p:nvPr/>
        </p:nvPicPr>
        <p:blipFill>
          <a:blip r:embed="rId3" cstate="print"/>
          <a:srcRect/>
          <a:stretch>
            <a:fillRect/>
          </a:stretch>
        </p:blipFill>
        <p:spPr bwMode="auto">
          <a:xfrm>
            <a:off x="4211960" y="1419622"/>
            <a:ext cx="4156826" cy="2160240"/>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IADS TACTICS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050" b="1" dirty="0" smtClean="0"/>
              <a:t>ARM defense </a:t>
            </a:r>
          </a:p>
          <a:p>
            <a:r>
              <a:rPr lang="en-US" sz="1050" dirty="0" smtClean="0"/>
              <a:t>SAM sites and EW radars will shut down their radars if they  assess that a  ARM (Anti Radiation Missile) is heading for them. For this to happen, the SAM site has to detect the ARM missile with its radar.</a:t>
            </a:r>
          </a:p>
          <a:p>
            <a:endParaRPr lang="en-US" sz="1050" dirty="0" smtClean="0"/>
          </a:p>
          <a:p>
            <a:r>
              <a:rPr lang="en-US" sz="1050" dirty="0" smtClean="0"/>
              <a:t>SAMs will not shut down for each ARM launched in the air, but they will calculate if a missile is going to land close enough to their position, and if so, they will turn silent and stop feeding information to the ARM missile.</a:t>
            </a:r>
          </a:p>
          <a:p>
            <a:endParaRPr lang="en-US" sz="1050" dirty="0" smtClean="0"/>
          </a:p>
          <a:p>
            <a:r>
              <a:rPr lang="en-US" sz="1050" b="1" dirty="0" smtClean="0"/>
              <a:t>Point defense</a:t>
            </a:r>
          </a:p>
          <a:p>
            <a:r>
              <a:rPr lang="en-US" sz="1050" dirty="0" smtClean="0"/>
              <a:t>If an ARM was launched on an emitter, other friendly radars that are close enough can detect the missile incoming and intercept it with their own weapons. For this are required more modern radars, that can pick up the radar cross section (RCS) of an ARM missiles. SA-10 and SA-15 are powerful enough to employ this tactic to shoot down ARMs. SA-10 systems are strategic systems and will not be used in a point defense role, while the SA-15 is often used in the point defense role.</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HOW TO NEUTRALIZE IADS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77500" lnSpcReduction="20000"/>
          </a:bodyPr>
          <a:lstStyle/>
          <a:p>
            <a:r>
              <a:rPr lang="en-US" sz="1200" dirty="0" smtClean="0"/>
              <a:t>How to </a:t>
            </a:r>
            <a:r>
              <a:rPr lang="en-US" sz="1200" dirty="0" err="1" smtClean="0"/>
              <a:t>neutralise</a:t>
            </a:r>
            <a:r>
              <a:rPr lang="en-US" sz="1200" dirty="0" smtClean="0"/>
              <a:t> the IADS SEAD and DEAD missions are key to work against this systems, but this is how to direct them.</a:t>
            </a:r>
          </a:p>
          <a:p>
            <a:r>
              <a:rPr lang="en-US" sz="1200" dirty="0" smtClean="0"/>
              <a:t>##Power Sources destruction Depending on the campaign ROE, the destruction of power plants could be allowed. Cutting power to the IADS will force all the SAM site to work autonomously, and being unable to feed each other </a:t>
            </a:r>
            <a:r>
              <a:rPr lang="en-US" sz="1200" dirty="0" err="1" smtClean="0"/>
              <a:t>informations</a:t>
            </a:r>
            <a:r>
              <a:rPr lang="en-US" sz="1200" dirty="0" smtClean="0"/>
              <a:t>, listen to EW, and coordinate with their command unit. This would result in all the SAMs turning on their sensors, and revealing all the information through the emitters.</a:t>
            </a:r>
          </a:p>
          <a:p>
            <a:r>
              <a:rPr lang="en-US" sz="1200" dirty="0" smtClean="0"/>
              <a:t>##Command Centre destruction Beheading the network will result in general disarray and inability to cooperate, and forcing local commanders to take decisions on their own. Most likely SAMs will operate autonomously, or do nothing during the wait for new orders</a:t>
            </a:r>
          </a:p>
          <a:p>
            <a:r>
              <a:rPr lang="en-US" sz="1200" dirty="0" smtClean="0"/>
              <a:t>##</a:t>
            </a:r>
            <a:r>
              <a:rPr lang="en-US" sz="1200" dirty="0" err="1" smtClean="0"/>
              <a:t>Comuncation</a:t>
            </a:r>
            <a:r>
              <a:rPr lang="en-US" sz="1200" dirty="0" smtClean="0"/>
              <a:t> Node Destruction If those are discovered and identified, the destruction of this nodes will degrade the ability of the IADS. Could force SAMs some connected via that node to function autonomously and not inside the network.</a:t>
            </a:r>
          </a:p>
          <a:p>
            <a:r>
              <a:rPr lang="en-US" sz="1200" dirty="0" smtClean="0"/>
              <a:t>##EW Radar destruction Blinding the IADS means that they will be forced to rely on other radars with less power, or worse positioning, creating blind spots where to operate freely. SAMs sites could be forced to turn their radar on to try to locate possible threats, giving away their position.</a:t>
            </a:r>
          </a:p>
          <a:p>
            <a:r>
              <a:rPr lang="en-US" sz="1200" dirty="0" smtClean="0"/>
              <a:t>##SAM destruction or suppression SAMs can be engaged with several HARMs or Standoff weapons. If a precise location is discovered, a precise standoff attack can be launched. With less information at hand, HARMs can be used to be launched on enemy radars, forcing them to turn off their emitters and go blind.</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355726"/>
            <a:ext cx="9144000" cy="283532"/>
          </a:xfrm>
        </p:spPr>
        <p:txBody>
          <a:bodyPr/>
          <a:lstStyle/>
          <a:p>
            <a:r>
              <a:rPr lang="en-US" sz="4800" dirty="0" smtClean="0"/>
              <a:t>PART 2: Syrian IADS</a:t>
            </a:r>
            <a:endParaRPr lang="en-US" sz="4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SYRIAN IADS 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200" dirty="0" smtClean="0"/>
              <a:t>The Syrian IADS is organized in 3 separate regions: Syrian Air Defense Force </a:t>
            </a:r>
            <a:r>
              <a:rPr lang="en-US" sz="1200" dirty="0" smtClean="0"/>
              <a:t>Sector</a:t>
            </a:r>
            <a:r>
              <a:rPr lang="en-US" sz="1200" dirty="0" smtClean="0"/>
              <a:t> </a:t>
            </a:r>
            <a:r>
              <a:rPr lang="en-US" sz="1200" dirty="0" smtClean="0"/>
              <a:t>West (SYR </a:t>
            </a:r>
            <a:r>
              <a:rPr lang="en-US" sz="1200" dirty="0" smtClean="0"/>
              <a:t>ADF S W</a:t>
            </a:r>
            <a:r>
              <a:rPr lang="en-US" sz="1200" dirty="0" smtClean="0"/>
              <a:t>), Syrian Air Defense Force </a:t>
            </a:r>
            <a:r>
              <a:rPr lang="en-US" sz="1200" dirty="0" smtClean="0"/>
              <a:t>Sector</a:t>
            </a:r>
            <a:r>
              <a:rPr lang="en-US" sz="1200" dirty="0" smtClean="0"/>
              <a:t>  </a:t>
            </a:r>
            <a:r>
              <a:rPr lang="en-US" sz="1200" dirty="0" smtClean="0"/>
              <a:t>East (SYR </a:t>
            </a:r>
            <a:r>
              <a:rPr lang="en-US" sz="1200" dirty="0" smtClean="0"/>
              <a:t>ADF S N) </a:t>
            </a:r>
            <a:r>
              <a:rPr lang="en-US" sz="1200" dirty="0" smtClean="0"/>
              <a:t>and Syrian Air Defense </a:t>
            </a:r>
            <a:r>
              <a:rPr lang="en-US" sz="1200" dirty="0" smtClean="0"/>
              <a:t>Sector</a:t>
            </a:r>
            <a:r>
              <a:rPr lang="en-US" sz="1200" dirty="0" smtClean="0"/>
              <a:t> </a:t>
            </a:r>
            <a:r>
              <a:rPr lang="en-US" sz="1200" dirty="0" smtClean="0"/>
              <a:t>South (SYR </a:t>
            </a:r>
            <a:r>
              <a:rPr lang="en-US" sz="1200" dirty="0" smtClean="0"/>
              <a:t>ADF S </a:t>
            </a:r>
            <a:r>
              <a:rPr lang="en-US" sz="1200" dirty="0" smtClean="0"/>
              <a:t>S).</a:t>
            </a:r>
          </a:p>
          <a:p>
            <a:endParaRPr lang="en-US" sz="1200" dirty="0" smtClean="0"/>
          </a:p>
          <a:p>
            <a:endParaRPr lang="en-US" sz="1200" dirty="0" smtClean="0"/>
          </a:p>
          <a:p>
            <a:r>
              <a:rPr lang="en-US" sz="1200" dirty="0" smtClean="0"/>
              <a:t>The Syrian IADS is split into three elements: </a:t>
            </a:r>
          </a:p>
          <a:p>
            <a:r>
              <a:rPr lang="en-US" sz="1200" dirty="0" smtClean="0"/>
              <a:t>First Interceptor aircraft on QRA duty protect the entire Syrian airspace.</a:t>
            </a:r>
          </a:p>
          <a:p>
            <a:endParaRPr lang="en-US" sz="1200" dirty="0" smtClean="0"/>
          </a:p>
          <a:p>
            <a:r>
              <a:rPr lang="en-US" sz="1200" dirty="0" smtClean="0"/>
              <a:t>Second large static SAMs such as SA-2 and SA-3 is used to protect key airfields and strategic locations such as Damascus.</a:t>
            </a:r>
          </a:p>
          <a:p>
            <a:endParaRPr lang="en-US" sz="1200" dirty="0" smtClean="0"/>
          </a:p>
          <a:p>
            <a:r>
              <a:rPr lang="en-US" sz="1200" dirty="0" smtClean="0"/>
              <a:t>The t</a:t>
            </a:r>
            <a:r>
              <a:rPr lang="en-US" sz="1200" dirty="0" smtClean="0"/>
              <a:t>hird element is mobile SAMs such as SA-6 and SA-11 </a:t>
            </a:r>
            <a:r>
              <a:rPr lang="en-US" sz="1200" dirty="0" smtClean="0"/>
              <a:t> </a:t>
            </a:r>
            <a:r>
              <a:rPr lang="en-US" sz="1200" dirty="0" smtClean="0"/>
              <a:t>which is </a:t>
            </a:r>
            <a:r>
              <a:rPr lang="en-US" sz="1200" dirty="0" smtClean="0"/>
              <a:t>used to fill gaps in the coverage. These systems are mobile to avoid being targeted by precision guided munitions. </a:t>
            </a:r>
          </a:p>
          <a:p>
            <a:r>
              <a:rPr lang="en-US" sz="1200" dirty="0" smtClean="0"/>
              <a:t> </a:t>
            </a:r>
          </a:p>
          <a:p>
            <a:endParaRPr lang="en-US" sz="1200" dirty="0" smtClean="0"/>
          </a:p>
          <a:p>
            <a:r>
              <a:rPr lang="en-US" sz="1200" dirty="0" smtClean="0"/>
              <a:t>The air force </a:t>
            </a:r>
            <a:r>
              <a:rPr lang="en-US" sz="1200" dirty="0" smtClean="0"/>
              <a:t>operates GCI/EWR </a:t>
            </a:r>
            <a:r>
              <a:rPr lang="en-US" sz="1200" dirty="0" smtClean="0"/>
              <a:t>system </a:t>
            </a:r>
            <a:r>
              <a:rPr lang="en-US" sz="1200" dirty="0" smtClean="0"/>
              <a:t>forms </a:t>
            </a:r>
            <a:r>
              <a:rPr lang="en-US" sz="1200" dirty="0" smtClean="0"/>
              <a:t>the top tier of the IADS, supporting fighters with GCI vectors, but also </a:t>
            </a:r>
            <a:r>
              <a:rPr lang="en-US" sz="1200" dirty="0" err="1" smtClean="0"/>
              <a:t>datalinking</a:t>
            </a:r>
            <a:r>
              <a:rPr lang="en-US" sz="1200" dirty="0" smtClean="0"/>
              <a:t> early warning information down to individual </a:t>
            </a:r>
            <a:r>
              <a:rPr lang="en-US" sz="1200" dirty="0" smtClean="0"/>
              <a:t>SAMs (GCI control from Sector Command </a:t>
            </a:r>
            <a:r>
              <a:rPr lang="en-US" sz="1200" dirty="0" err="1" smtClean="0"/>
              <a:t>Centres</a:t>
            </a:r>
            <a:r>
              <a:rPr lang="en-US" sz="1200" dirty="0" smtClean="0"/>
              <a:t>).</a:t>
            </a:r>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pSp>
        <p:nvGrpSpPr>
          <p:cNvPr id="21" name="Gruppe 20"/>
          <p:cNvGrpSpPr/>
          <p:nvPr/>
        </p:nvGrpSpPr>
        <p:grpSpPr>
          <a:xfrm>
            <a:off x="5364088" y="627534"/>
            <a:ext cx="3349450" cy="4292181"/>
            <a:chOff x="5364088" y="627534"/>
            <a:chExt cx="3349450" cy="4292181"/>
          </a:xfrm>
        </p:grpSpPr>
        <p:pic>
          <p:nvPicPr>
            <p:cNvPr id="22" name="Picture 3"/>
            <p:cNvPicPr>
              <a:picLocks noChangeAspect="1" noChangeArrowheads="1"/>
            </p:cNvPicPr>
            <p:nvPr/>
          </p:nvPicPr>
          <p:blipFill>
            <a:blip r:embed="rId3" cstate="print"/>
            <a:srcRect/>
            <a:stretch>
              <a:fillRect/>
            </a:stretch>
          </p:blipFill>
          <p:spPr bwMode="auto">
            <a:xfrm>
              <a:off x="5364088" y="627534"/>
              <a:ext cx="3111292" cy="4292181"/>
            </a:xfrm>
            <a:prstGeom prst="rect">
              <a:avLst/>
            </a:prstGeom>
            <a:noFill/>
            <a:ln w="9525">
              <a:noFill/>
              <a:miter lim="800000"/>
              <a:headEnd/>
              <a:tailEnd/>
            </a:ln>
          </p:spPr>
        </p:pic>
        <p:sp>
          <p:nvSpPr>
            <p:cNvPr id="23" name="Frihåndsform 22"/>
            <p:cNvSpPr/>
            <p:nvPr/>
          </p:nvSpPr>
          <p:spPr>
            <a:xfrm>
              <a:off x="6039852" y="1059582"/>
              <a:ext cx="1196443" cy="2088232"/>
            </a:xfrm>
            <a:custGeom>
              <a:avLst/>
              <a:gdLst>
                <a:gd name="connsiteX0" fmla="*/ 729915 w 1279358"/>
                <a:gd name="connsiteY0" fmla="*/ 20053 h 2105526"/>
                <a:gd name="connsiteX1" fmla="*/ 469231 w 1279358"/>
                <a:gd name="connsiteY1" fmla="*/ 561474 h 2105526"/>
                <a:gd name="connsiteX2" fmla="*/ 64168 w 1279358"/>
                <a:gd name="connsiteY2" fmla="*/ 862263 h 2105526"/>
                <a:gd name="connsiteX3" fmla="*/ 0 w 1279358"/>
                <a:gd name="connsiteY3" fmla="*/ 1114926 h 2105526"/>
                <a:gd name="connsiteX4" fmla="*/ 140368 w 1279358"/>
                <a:gd name="connsiteY4" fmla="*/ 1391653 h 2105526"/>
                <a:gd name="connsiteX5" fmla="*/ 76200 w 1279358"/>
                <a:gd name="connsiteY5" fmla="*/ 1676400 h 2105526"/>
                <a:gd name="connsiteX6" fmla="*/ 136358 w 1279358"/>
                <a:gd name="connsiteY6" fmla="*/ 2105526 h 2105526"/>
                <a:gd name="connsiteX7" fmla="*/ 1279358 w 1279358"/>
                <a:gd name="connsiteY7" fmla="*/ 2097505 h 2105526"/>
                <a:gd name="connsiteX8" fmla="*/ 1263315 w 1279358"/>
                <a:gd name="connsiteY8" fmla="*/ 0 h 2105526"/>
                <a:gd name="connsiteX9" fmla="*/ 729915 w 1279358"/>
                <a:gd name="connsiteY9" fmla="*/ 20053 h 2105526"/>
                <a:gd name="connsiteX0" fmla="*/ 729915 w 1279358"/>
                <a:gd name="connsiteY0" fmla="*/ 19250 h 2104723"/>
                <a:gd name="connsiteX1" fmla="*/ 469231 w 1279358"/>
                <a:gd name="connsiteY1" fmla="*/ 560671 h 2104723"/>
                <a:gd name="connsiteX2" fmla="*/ 64168 w 1279358"/>
                <a:gd name="connsiteY2" fmla="*/ 861460 h 2104723"/>
                <a:gd name="connsiteX3" fmla="*/ 0 w 1279358"/>
                <a:gd name="connsiteY3" fmla="*/ 1114123 h 2104723"/>
                <a:gd name="connsiteX4" fmla="*/ 140368 w 1279358"/>
                <a:gd name="connsiteY4" fmla="*/ 1390850 h 2104723"/>
                <a:gd name="connsiteX5" fmla="*/ 76200 w 1279358"/>
                <a:gd name="connsiteY5" fmla="*/ 1675597 h 2104723"/>
                <a:gd name="connsiteX6" fmla="*/ 136358 w 1279358"/>
                <a:gd name="connsiteY6" fmla="*/ 2104723 h 2104723"/>
                <a:gd name="connsiteX7" fmla="*/ 1279358 w 1279358"/>
                <a:gd name="connsiteY7" fmla="*/ 2096702 h 2104723"/>
                <a:gd name="connsiteX8" fmla="*/ 1196443 w 1279358"/>
                <a:gd name="connsiteY8" fmla="*/ 0 h 2104723"/>
                <a:gd name="connsiteX9" fmla="*/ 729915 w 1279358"/>
                <a:gd name="connsiteY9" fmla="*/ 19250 h 2104723"/>
                <a:gd name="connsiteX0" fmla="*/ 729915 w 1279358"/>
                <a:gd name="connsiteY0" fmla="*/ 19250 h 2104723"/>
                <a:gd name="connsiteX1" fmla="*/ 469231 w 1279358"/>
                <a:gd name="connsiteY1" fmla="*/ 560671 h 2104723"/>
                <a:gd name="connsiteX2" fmla="*/ 64168 w 1279358"/>
                <a:gd name="connsiteY2" fmla="*/ 861460 h 2104723"/>
                <a:gd name="connsiteX3" fmla="*/ 0 w 1279358"/>
                <a:gd name="connsiteY3" fmla="*/ 1114123 h 2104723"/>
                <a:gd name="connsiteX4" fmla="*/ 140368 w 1279358"/>
                <a:gd name="connsiteY4" fmla="*/ 1390850 h 2104723"/>
                <a:gd name="connsiteX5" fmla="*/ 76200 w 1279358"/>
                <a:gd name="connsiteY5" fmla="*/ 1675597 h 2104723"/>
                <a:gd name="connsiteX6" fmla="*/ 136358 w 1279358"/>
                <a:gd name="connsiteY6" fmla="*/ 2104723 h 2104723"/>
                <a:gd name="connsiteX7" fmla="*/ 1279358 w 1279358"/>
                <a:gd name="connsiteY7" fmla="*/ 2096702 h 2104723"/>
                <a:gd name="connsiteX8" fmla="*/ 1124435 w 1279358"/>
                <a:gd name="connsiteY8" fmla="*/ 0 h 2104723"/>
                <a:gd name="connsiteX9" fmla="*/ 729915 w 1279358"/>
                <a:gd name="connsiteY9" fmla="*/ 19250 h 2104723"/>
                <a:gd name="connsiteX0" fmla="*/ 729915 w 1196443"/>
                <a:gd name="connsiteY0" fmla="*/ 19250 h 2104723"/>
                <a:gd name="connsiteX1" fmla="*/ 469231 w 1196443"/>
                <a:gd name="connsiteY1" fmla="*/ 560671 h 2104723"/>
                <a:gd name="connsiteX2" fmla="*/ 64168 w 1196443"/>
                <a:gd name="connsiteY2" fmla="*/ 861460 h 2104723"/>
                <a:gd name="connsiteX3" fmla="*/ 0 w 1196443"/>
                <a:gd name="connsiteY3" fmla="*/ 1114123 h 2104723"/>
                <a:gd name="connsiteX4" fmla="*/ 140368 w 1196443"/>
                <a:gd name="connsiteY4" fmla="*/ 1390850 h 2104723"/>
                <a:gd name="connsiteX5" fmla="*/ 76200 w 1196443"/>
                <a:gd name="connsiteY5" fmla="*/ 1675597 h 2104723"/>
                <a:gd name="connsiteX6" fmla="*/ 136358 w 1196443"/>
                <a:gd name="connsiteY6" fmla="*/ 2104723 h 2104723"/>
                <a:gd name="connsiteX7" fmla="*/ 1196443 w 1196443"/>
                <a:gd name="connsiteY7" fmla="*/ 2088232 h 2104723"/>
                <a:gd name="connsiteX8" fmla="*/ 1124435 w 1196443"/>
                <a:gd name="connsiteY8" fmla="*/ 0 h 2104723"/>
                <a:gd name="connsiteX9" fmla="*/ 729915 w 1196443"/>
                <a:gd name="connsiteY9" fmla="*/ 19250 h 2104723"/>
                <a:gd name="connsiteX0" fmla="*/ 729915 w 1196443"/>
                <a:gd name="connsiteY0" fmla="*/ 19250 h 2104723"/>
                <a:gd name="connsiteX1" fmla="*/ 469231 w 1196443"/>
                <a:gd name="connsiteY1" fmla="*/ 560671 h 2104723"/>
                <a:gd name="connsiteX2" fmla="*/ 64168 w 1196443"/>
                <a:gd name="connsiteY2" fmla="*/ 861460 h 2104723"/>
                <a:gd name="connsiteX3" fmla="*/ 0 w 1196443"/>
                <a:gd name="connsiteY3" fmla="*/ 1114123 h 2104723"/>
                <a:gd name="connsiteX4" fmla="*/ 140368 w 1196443"/>
                <a:gd name="connsiteY4" fmla="*/ 1390850 h 2104723"/>
                <a:gd name="connsiteX5" fmla="*/ 76200 w 1196443"/>
                <a:gd name="connsiteY5" fmla="*/ 1675597 h 2104723"/>
                <a:gd name="connsiteX6" fmla="*/ 136358 w 1196443"/>
                <a:gd name="connsiteY6" fmla="*/ 2104723 h 2104723"/>
                <a:gd name="connsiteX7" fmla="*/ 1196443 w 1196443"/>
                <a:gd name="connsiteY7" fmla="*/ 2088232 h 2104723"/>
                <a:gd name="connsiteX8" fmla="*/ 1124436 w 1196443"/>
                <a:gd name="connsiteY8" fmla="*/ 0 h 2104723"/>
                <a:gd name="connsiteX9" fmla="*/ 729915 w 1196443"/>
                <a:gd name="connsiteY9" fmla="*/ 19250 h 2104723"/>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1196443 w 1196443"/>
                <a:gd name="connsiteY7" fmla="*/ 2088232 h 2088232"/>
                <a:gd name="connsiteX8" fmla="*/ 1124436 w 1196443"/>
                <a:gd name="connsiteY8" fmla="*/ 0 h 2088232"/>
                <a:gd name="connsiteX9" fmla="*/ 729915 w 1196443"/>
                <a:gd name="connsiteY9" fmla="*/ 19250 h 2088232"/>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244643 w 1196443"/>
                <a:gd name="connsiteY7" fmla="*/ 1888155 h 2088232"/>
                <a:gd name="connsiteX8" fmla="*/ 1196443 w 1196443"/>
                <a:gd name="connsiteY8" fmla="*/ 2088232 h 2088232"/>
                <a:gd name="connsiteX9" fmla="*/ 1124436 w 1196443"/>
                <a:gd name="connsiteY9" fmla="*/ 0 h 2088232"/>
                <a:gd name="connsiteX10" fmla="*/ 729915 w 1196443"/>
                <a:gd name="connsiteY10" fmla="*/ 19250 h 2088232"/>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476364 w 1196443"/>
                <a:gd name="connsiteY7" fmla="*/ 2016224 h 2088232"/>
                <a:gd name="connsiteX8" fmla="*/ 1196443 w 1196443"/>
                <a:gd name="connsiteY8" fmla="*/ 2088232 h 2088232"/>
                <a:gd name="connsiteX9" fmla="*/ 1124436 w 1196443"/>
                <a:gd name="connsiteY9" fmla="*/ 0 h 2088232"/>
                <a:gd name="connsiteX10" fmla="*/ 729915 w 1196443"/>
                <a:gd name="connsiteY10" fmla="*/ 19250 h 2088232"/>
                <a:gd name="connsiteX0" fmla="*/ 729915 w 1196443"/>
                <a:gd name="connsiteY0" fmla="*/ 19250 h 2088232"/>
                <a:gd name="connsiteX1" fmla="*/ 469231 w 1196443"/>
                <a:gd name="connsiteY1" fmla="*/ 560671 h 2088232"/>
                <a:gd name="connsiteX2" fmla="*/ 64168 w 1196443"/>
                <a:gd name="connsiteY2" fmla="*/ 861460 h 2088232"/>
                <a:gd name="connsiteX3" fmla="*/ 0 w 1196443"/>
                <a:gd name="connsiteY3" fmla="*/ 1114123 h 2088232"/>
                <a:gd name="connsiteX4" fmla="*/ 140368 w 1196443"/>
                <a:gd name="connsiteY4" fmla="*/ 1390850 h 2088232"/>
                <a:gd name="connsiteX5" fmla="*/ 76200 w 1196443"/>
                <a:gd name="connsiteY5" fmla="*/ 1675597 h 2088232"/>
                <a:gd name="connsiteX6" fmla="*/ 188332 w 1196443"/>
                <a:gd name="connsiteY6" fmla="*/ 1872208 h 2088232"/>
                <a:gd name="connsiteX7" fmla="*/ 476364 w 1196443"/>
                <a:gd name="connsiteY7" fmla="*/ 1944216 h 2088232"/>
                <a:gd name="connsiteX8" fmla="*/ 1196443 w 1196443"/>
                <a:gd name="connsiteY8" fmla="*/ 2088232 h 2088232"/>
                <a:gd name="connsiteX9" fmla="*/ 1124436 w 1196443"/>
                <a:gd name="connsiteY9" fmla="*/ 0 h 2088232"/>
                <a:gd name="connsiteX10" fmla="*/ 729915 w 1196443"/>
                <a:gd name="connsiteY10" fmla="*/ 19250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6443" h="2088232">
                  <a:moveTo>
                    <a:pt x="729915" y="19250"/>
                  </a:moveTo>
                  <a:lnTo>
                    <a:pt x="469231" y="560671"/>
                  </a:lnTo>
                  <a:lnTo>
                    <a:pt x="64168" y="861460"/>
                  </a:lnTo>
                  <a:lnTo>
                    <a:pt x="0" y="1114123"/>
                  </a:lnTo>
                  <a:lnTo>
                    <a:pt x="140368" y="1390850"/>
                  </a:lnTo>
                  <a:lnTo>
                    <a:pt x="76200" y="1675597"/>
                  </a:lnTo>
                  <a:lnTo>
                    <a:pt x="188332" y="1872208"/>
                  </a:lnTo>
                  <a:lnTo>
                    <a:pt x="476364" y="1944216"/>
                  </a:lnTo>
                  <a:lnTo>
                    <a:pt x="1196443" y="2088232"/>
                  </a:lnTo>
                  <a:lnTo>
                    <a:pt x="1124436" y="0"/>
                  </a:lnTo>
                  <a:lnTo>
                    <a:pt x="729915" y="19250"/>
                  </a:lnTo>
                  <a:close/>
                </a:path>
              </a:pathLst>
            </a:custGeom>
            <a:solidFill>
              <a:srgbClr val="FF00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ihåndsform 23"/>
            <p:cNvSpPr/>
            <p:nvPr/>
          </p:nvSpPr>
          <p:spPr>
            <a:xfrm>
              <a:off x="7166811" y="1050758"/>
              <a:ext cx="1291389" cy="2125579"/>
            </a:xfrm>
            <a:custGeom>
              <a:avLst/>
              <a:gdLst>
                <a:gd name="connsiteX0" fmla="*/ 0 w 1291389"/>
                <a:gd name="connsiteY0" fmla="*/ 12031 h 2125579"/>
                <a:gd name="connsiteX1" fmla="*/ 1291389 w 1291389"/>
                <a:gd name="connsiteY1" fmla="*/ 0 h 2125579"/>
                <a:gd name="connsiteX2" fmla="*/ 1287378 w 1291389"/>
                <a:gd name="connsiteY2" fmla="*/ 2125579 h 2125579"/>
                <a:gd name="connsiteX3" fmla="*/ 76200 w 1291389"/>
                <a:gd name="connsiteY3" fmla="*/ 2113547 h 2125579"/>
                <a:gd name="connsiteX4" fmla="*/ 0 w 1291389"/>
                <a:gd name="connsiteY4" fmla="*/ 12031 h 2125579"/>
                <a:gd name="connsiteX0" fmla="*/ 0 w 1291389"/>
                <a:gd name="connsiteY0" fmla="*/ 12031 h 2125579"/>
                <a:gd name="connsiteX1" fmla="*/ 1291389 w 1291389"/>
                <a:gd name="connsiteY1" fmla="*/ 0 h 2125579"/>
                <a:gd name="connsiteX2" fmla="*/ 1287378 w 1291389"/>
                <a:gd name="connsiteY2" fmla="*/ 2125579 h 2125579"/>
                <a:gd name="connsiteX3" fmla="*/ 69485 w 1291389"/>
                <a:gd name="connsiteY3" fmla="*/ 2097056 h 2125579"/>
                <a:gd name="connsiteX4" fmla="*/ 0 w 1291389"/>
                <a:gd name="connsiteY4" fmla="*/ 12031 h 212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1389" h="2125579">
                  <a:moveTo>
                    <a:pt x="0" y="12031"/>
                  </a:moveTo>
                  <a:lnTo>
                    <a:pt x="1291389" y="0"/>
                  </a:lnTo>
                  <a:lnTo>
                    <a:pt x="1287378" y="2125579"/>
                  </a:lnTo>
                  <a:lnTo>
                    <a:pt x="69485" y="2097056"/>
                  </a:lnTo>
                  <a:lnTo>
                    <a:pt x="0" y="12031"/>
                  </a:lnTo>
                  <a:close/>
                </a:path>
              </a:pathLst>
            </a:custGeom>
            <a:solidFill>
              <a:srgbClr val="FF00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ihåndsform 24"/>
            <p:cNvSpPr/>
            <p:nvPr/>
          </p:nvSpPr>
          <p:spPr>
            <a:xfrm>
              <a:off x="6027821" y="3043995"/>
              <a:ext cx="2418347" cy="1852858"/>
            </a:xfrm>
            <a:custGeom>
              <a:avLst/>
              <a:gdLst>
                <a:gd name="connsiteX0" fmla="*/ 693821 w 2426368"/>
                <a:gd name="connsiteY0" fmla="*/ 0 h 1832811"/>
                <a:gd name="connsiteX1" fmla="*/ 0 w 2426368"/>
                <a:gd name="connsiteY1" fmla="*/ 1391653 h 1832811"/>
                <a:gd name="connsiteX2" fmla="*/ 8021 w 2426368"/>
                <a:gd name="connsiteY2" fmla="*/ 1832811 h 1832811"/>
                <a:gd name="connsiteX3" fmla="*/ 2358189 w 2426368"/>
                <a:gd name="connsiteY3" fmla="*/ 1812758 h 1832811"/>
                <a:gd name="connsiteX4" fmla="*/ 2426368 w 2426368"/>
                <a:gd name="connsiteY4" fmla="*/ 116305 h 1832811"/>
                <a:gd name="connsiteX5" fmla="*/ 1211179 w 2426368"/>
                <a:gd name="connsiteY5" fmla="*/ 84221 h 1832811"/>
                <a:gd name="connsiteX6" fmla="*/ 693821 w 2426368"/>
                <a:gd name="connsiteY6" fmla="*/ 0 h 1832811"/>
                <a:gd name="connsiteX0" fmla="*/ 685800 w 2418347"/>
                <a:gd name="connsiteY0" fmla="*/ 0 h 1832811"/>
                <a:gd name="connsiteX1" fmla="*/ 56347 w 2418347"/>
                <a:gd name="connsiteY1" fmla="*/ 1091884 h 1832811"/>
                <a:gd name="connsiteX2" fmla="*/ 0 w 2418347"/>
                <a:gd name="connsiteY2" fmla="*/ 1832811 h 1832811"/>
                <a:gd name="connsiteX3" fmla="*/ 2350168 w 2418347"/>
                <a:gd name="connsiteY3" fmla="*/ 1812758 h 1832811"/>
                <a:gd name="connsiteX4" fmla="*/ 2418347 w 2418347"/>
                <a:gd name="connsiteY4" fmla="*/ 116305 h 1832811"/>
                <a:gd name="connsiteX5" fmla="*/ 1203158 w 2418347"/>
                <a:gd name="connsiteY5" fmla="*/ 84221 h 1832811"/>
                <a:gd name="connsiteX6" fmla="*/ 685800 w 2418347"/>
                <a:gd name="connsiteY6" fmla="*/ 0 h 1832811"/>
                <a:gd name="connsiteX0" fmla="*/ 683544 w 2418347"/>
                <a:gd name="connsiteY0" fmla="*/ 0 h 1852858"/>
                <a:gd name="connsiteX1" fmla="*/ 56347 w 2418347"/>
                <a:gd name="connsiteY1" fmla="*/ 1111931 h 1852858"/>
                <a:gd name="connsiteX2" fmla="*/ 0 w 2418347"/>
                <a:gd name="connsiteY2" fmla="*/ 1852858 h 1852858"/>
                <a:gd name="connsiteX3" fmla="*/ 2350168 w 2418347"/>
                <a:gd name="connsiteY3" fmla="*/ 1832805 h 1852858"/>
                <a:gd name="connsiteX4" fmla="*/ 2418347 w 2418347"/>
                <a:gd name="connsiteY4" fmla="*/ 136352 h 1852858"/>
                <a:gd name="connsiteX5" fmla="*/ 1203158 w 2418347"/>
                <a:gd name="connsiteY5" fmla="*/ 104268 h 1852858"/>
                <a:gd name="connsiteX6" fmla="*/ 683544 w 2418347"/>
                <a:gd name="connsiteY6" fmla="*/ 0 h 185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347" h="1852858">
                  <a:moveTo>
                    <a:pt x="683544" y="0"/>
                  </a:moveTo>
                  <a:lnTo>
                    <a:pt x="56347" y="1111931"/>
                  </a:lnTo>
                  <a:lnTo>
                    <a:pt x="0" y="1852858"/>
                  </a:lnTo>
                  <a:lnTo>
                    <a:pt x="2350168" y="1832805"/>
                  </a:lnTo>
                  <a:lnTo>
                    <a:pt x="2418347" y="136352"/>
                  </a:lnTo>
                  <a:lnTo>
                    <a:pt x="1203158" y="104268"/>
                  </a:lnTo>
                  <a:lnTo>
                    <a:pt x="683544" y="0"/>
                  </a:lnTo>
                  <a:close/>
                </a:path>
              </a:pathLst>
            </a:custGeom>
            <a:solidFill>
              <a:srgbClr val="FF00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kstSylinder 25"/>
            <p:cNvSpPr txBox="1"/>
            <p:nvPr/>
          </p:nvSpPr>
          <p:spPr>
            <a:xfrm>
              <a:off x="6444208" y="4443958"/>
              <a:ext cx="1728192" cy="400110"/>
            </a:xfrm>
            <a:prstGeom prst="rect">
              <a:avLst/>
            </a:prstGeom>
            <a:noFill/>
          </p:spPr>
          <p:txBody>
            <a:bodyPr wrap="square" rtlCol="0">
              <a:spAutoFit/>
            </a:bodyPr>
            <a:lstStyle/>
            <a:p>
              <a:pPr algn="ctr"/>
              <a:r>
                <a:rPr lang="en-US" sz="1000" b="1" dirty="0" smtClean="0"/>
                <a:t>SYRIAN AIR DEFENCE FORCE REGION SOUTH</a:t>
              </a:r>
              <a:endParaRPr lang="en-US" sz="1000" b="1" dirty="0"/>
            </a:p>
          </p:txBody>
        </p:sp>
        <p:sp>
          <p:nvSpPr>
            <p:cNvPr id="27" name="TekstSylinder 26"/>
            <p:cNvSpPr txBox="1"/>
            <p:nvPr/>
          </p:nvSpPr>
          <p:spPr>
            <a:xfrm rot="18934643">
              <a:off x="6985346" y="2399314"/>
              <a:ext cx="1728192" cy="400110"/>
            </a:xfrm>
            <a:prstGeom prst="rect">
              <a:avLst/>
            </a:prstGeom>
            <a:noFill/>
          </p:spPr>
          <p:txBody>
            <a:bodyPr wrap="square" rtlCol="0">
              <a:spAutoFit/>
            </a:bodyPr>
            <a:lstStyle/>
            <a:p>
              <a:pPr algn="ctr"/>
              <a:r>
                <a:rPr lang="en-US" sz="1000" b="1" dirty="0" smtClean="0"/>
                <a:t>SYRIAN AIR DEFENCE FORCE REGION EAST</a:t>
              </a:r>
              <a:endParaRPr lang="en-US" sz="1000" b="1" dirty="0"/>
            </a:p>
          </p:txBody>
        </p:sp>
        <p:sp>
          <p:nvSpPr>
            <p:cNvPr id="28" name="TekstSylinder 27"/>
            <p:cNvSpPr txBox="1"/>
            <p:nvPr/>
          </p:nvSpPr>
          <p:spPr>
            <a:xfrm rot="18307796">
              <a:off x="5905227" y="2039274"/>
              <a:ext cx="1728192" cy="400110"/>
            </a:xfrm>
            <a:prstGeom prst="rect">
              <a:avLst/>
            </a:prstGeom>
            <a:noFill/>
          </p:spPr>
          <p:txBody>
            <a:bodyPr wrap="square" rtlCol="0">
              <a:spAutoFit/>
            </a:bodyPr>
            <a:lstStyle/>
            <a:p>
              <a:pPr algn="ctr"/>
              <a:r>
                <a:rPr lang="en-US" sz="1000" b="1" dirty="0" smtClean="0"/>
                <a:t>SYRIAN AIR DEFENCE FORCE REGION WEST</a:t>
              </a:r>
              <a:endParaRPr lang="en-US" sz="1000" b="1" dirty="0"/>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a:t>
            </a:r>
            <a:r>
              <a:rPr lang="en-US" dirty="0" smtClean="0"/>
              <a:t>SECTOR WEST</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a:t>
            </a:r>
            <a:r>
              <a:rPr lang="en-US" sz="1200" dirty="0" smtClean="0"/>
              <a:t>C</a:t>
            </a:r>
            <a:r>
              <a:rPr lang="en-US" sz="1200" dirty="0" smtClean="0"/>
              <a:t>enter (SCC) for Regio</a:t>
            </a:r>
            <a:r>
              <a:rPr lang="en-US" sz="1200" dirty="0" smtClean="0"/>
              <a:t>n West is located IVO </a:t>
            </a:r>
            <a:r>
              <a:rPr lang="en-US" sz="1200" dirty="0" smtClean="0"/>
              <a:t>Abu Al </a:t>
            </a:r>
            <a:r>
              <a:rPr lang="en-US" sz="1200" dirty="0" err="1" smtClean="0"/>
              <a:t>Duhur</a:t>
            </a:r>
            <a:r>
              <a:rPr lang="en-US" sz="1200" dirty="0" smtClean="0"/>
              <a:t> </a:t>
            </a:r>
            <a:r>
              <a:rPr lang="en-US" sz="1200" dirty="0" smtClean="0"/>
              <a:t>Airbase.</a:t>
            </a:r>
            <a:endParaRPr lang="en-US" sz="1200" dirty="0" smtClean="0"/>
          </a:p>
          <a:p>
            <a:endParaRPr lang="en-US" sz="1200" dirty="0" smtClean="0"/>
          </a:p>
          <a:p>
            <a:r>
              <a:rPr lang="en-US" sz="1200" dirty="0" smtClean="0"/>
              <a:t>ADF Sector West’s </a:t>
            </a:r>
            <a:r>
              <a:rPr lang="en-US" sz="1200" dirty="0" smtClean="0"/>
              <a:t>focus </a:t>
            </a:r>
            <a:r>
              <a:rPr lang="en-US" sz="1200" dirty="0" smtClean="0"/>
              <a:t>is to be the first line of defense for attacks coming from the West. In addition focus is to protect strategic </a:t>
            </a:r>
            <a:r>
              <a:rPr lang="en-US" sz="1200" dirty="0" smtClean="0"/>
              <a:t>important installations </a:t>
            </a:r>
            <a:r>
              <a:rPr lang="en-US" sz="1200" dirty="0" smtClean="0"/>
              <a:t>especially key airfields.</a:t>
            </a:r>
          </a:p>
          <a:p>
            <a:endParaRPr lang="en-US" sz="1200" dirty="0" smtClean="0"/>
          </a:p>
          <a:p>
            <a:r>
              <a:rPr lang="en-US" sz="1200" dirty="0" smtClean="0"/>
              <a:t>Additional SAM units from the Syrian Army and Republican Guard </a:t>
            </a:r>
            <a:r>
              <a:rPr lang="en-US" sz="1200" dirty="0" smtClean="0"/>
              <a:t>may also contribute to the air defense in sector, but they are not a part of the IADS, and will protect on a more ad-hoc basis based on their activity, availability and alert posture.</a:t>
            </a:r>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2" name="TekstSylinder 21"/>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700" b="1" u="sng" dirty="0" smtClean="0"/>
              <a:t>Sector West units:</a:t>
            </a:r>
          </a:p>
          <a:p>
            <a:endParaRPr lang="en-US" sz="1700" b="1" u="sng" dirty="0" smtClean="0"/>
          </a:p>
          <a:p>
            <a:r>
              <a:rPr lang="en-US" sz="1200" b="1" dirty="0" smtClean="0"/>
              <a:t>831</a:t>
            </a:r>
            <a:r>
              <a:rPr lang="en-US" sz="1200" b="1" baseline="30000" dirty="0" smtClean="0"/>
              <a:t>st</a:t>
            </a:r>
            <a:r>
              <a:rPr lang="en-US" sz="1200" b="1" dirty="0" smtClean="0"/>
              <a:t> SA–2 Regiment</a:t>
            </a:r>
          </a:p>
          <a:p>
            <a:r>
              <a:rPr lang="en-US" sz="1200" dirty="0" smtClean="0"/>
              <a:t>8310 EWR BN</a:t>
            </a:r>
          </a:p>
          <a:p>
            <a:r>
              <a:rPr lang="en-US" sz="1200" dirty="0" smtClean="0"/>
              <a:t>8311 SA-2 BN</a:t>
            </a:r>
          </a:p>
          <a:p>
            <a:r>
              <a:rPr lang="en-US" sz="1200" dirty="0" smtClean="0"/>
              <a:t>8312 SA-3 BN</a:t>
            </a:r>
          </a:p>
          <a:p>
            <a:r>
              <a:rPr lang="en-US" sz="1200" dirty="0" smtClean="0"/>
              <a:t>8313 SA-3 BN</a:t>
            </a:r>
          </a:p>
          <a:p>
            <a:r>
              <a:rPr lang="en-US" sz="1200" dirty="0" smtClean="0"/>
              <a:t>8314A Air </a:t>
            </a:r>
            <a:r>
              <a:rPr lang="en-US" sz="1200" dirty="0" err="1" smtClean="0"/>
              <a:t>Defence</a:t>
            </a:r>
            <a:r>
              <a:rPr lang="en-US" sz="1200" dirty="0" smtClean="0"/>
              <a:t> Battery</a:t>
            </a:r>
          </a:p>
          <a:p>
            <a:endParaRPr lang="en-US" sz="1200" dirty="0" smtClean="0"/>
          </a:p>
          <a:p>
            <a:r>
              <a:rPr lang="en-US" sz="1200" b="1" dirty="0" smtClean="0"/>
              <a:t>841</a:t>
            </a:r>
            <a:r>
              <a:rPr lang="en-US" sz="1200" b="1" baseline="30000" dirty="0" smtClean="0"/>
              <a:t>th</a:t>
            </a:r>
            <a:r>
              <a:rPr lang="en-US" sz="1200" b="1" dirty="0" smtClean="0"/>
              <a:t> </a:t>
            </a:r>
            <a:r>
              <a:rPr lang="en-US" sz="1200" b="1" dirty="0" smtClean="0"/>
              <a:t>SA–2 Regiment</a:t>
            </a:r>
          </a:p>
          <a:p>
            <a:r>
              <a:rPr lang="en-US" sz="1200" dirty="0" smtClean="0"/>
              <a:t>8410 </a:t>
            </a:r>
            <a:r>
              <a:rPr lang="en-US" sz="1200" dirty="0" smtClean="0"/>
              <a:t>EWR BN</a:t>
            </a:r>
          </a:p>
          <a:p>
            <a:r>
              <a:rPr lang="en-US" sz="1200" dirty="0" smtClean="0"/>
              <a:t>8411 </a:t>
            </a:r>
            <a:r>
              <a:rPr lang="en-US" sz="1200" dirty="0" smtClean="0"/>
              <a:t>SA-2 BN</a:t>
            </a:r>
          </a:p>
          <a:p>
            <a:r>
              <a:rPr lang="en-US" sz="1200" dirty="0" smtClean="0"/>
              <a:t>8412 </a:t>
            </a:r>
            <a:r>
              <a:rPr lang="en-US" sz="1200" dirty="0" smtClean="0"/>
              <a:t>SA-3 BN</a:t>
            </a:r>
          </a:p>
          <a:p>
            <a:r>
              <a:rPr lang="en-US" sz="1200" dirty="0" smtClean="0"/>
              <a:t>8413 </a:t>
            </a:r>
            <a:r>
              <a:rPr lang="en-US" sz="1200" dirty="0" smtClean="0"/>
              <a:t>SA-3 BN</a:t>
            </a:r>
          </a:p>
          <a:p>
            <a:r>
              <a:rPr lang="en-US" sz="1200" dirty="0" smtClean="0"/>
              <a:t>8414A </a:t>
            </a:r>
            <a:r>
              <a:rPr lang="en-US" sz="1200" dirty="0" smtClean="0"/>
              <a:t>Air </a:t>
            </a:r>
            <a:r>
              <a:rPr lang="en-US" sz="1200" dirty="0" err="1" smtClean="0"/>
              <a:t>Defence</a:t>
            </a:r>
            <a:r>
              <a:rPr lang="en-US" sz="1200" dirty="0" smtClean="0"/>
              <a:t> </a:t>
            </a:r>
            <a:r>
              <a:rPr lang="en-US" sz="1200" dirty="0" smtClean="0"/>
              <a:t>Battery</a:t>
            </a:r>
          </a:p>
          <a:p>
            <a:endParaRPr lang="en-US" sz="1200" dirty="0" smtClean="0"/>
          </a:p>
          <a:p>
            <a:r>
              <a:rPr lang="en-US" sz="1200" b="1" dirty="0" smtClean="0"/>
              <a:t>851</a:t>
            </a:r>
            <a:r>
              <a:rPr lang="en-US" sz="1200" b="1" baseline="30000" dirty="0" smtClean="0"/>
              <a:t>st</a:t>
            </a:r>
            <a:r>
              <a:rPr lang="en-US" sz="1200" b="1" dirty="0" smtClean="0"/>
              <a:t> SA-6 Regiment</a:t>
            </a:r>
          </a:p>
          <a:p>
            <a:r>
              <a:rPr lang="en-US" sz="1200" dirty="0" smtClean="0"/>
              <a:t>8510 EWR BN</a:t>
            </a:r>
          </a:p>
          <a:p>
            <a:r>
              <a:rPr lang="en-US" sz="1200" dirty="0" smtClean="0"/>
              <a:t>8511 SA-6 BN</a:t>
            </a:r>
          </a:p>
          <a:p>
            <a:r>
              <a:rPr lang="en-US" sz="1200" dirty="0" smtClean="0"/>
              <a:t>8512 SA-6 BN</a:t>
            </a:r>
          </a:p>
          <a:p>
            <a:r>
              <a:rPr lang="en-US" sz="1200" dirty="0" smtClean="0"/>
              <a:t>8513A Air </a:t>
            </a:r>
            <a:r>
              <a:rPr lang="en-US" sz="1200" dirty="0" err="1" smtClean="0"/>
              <a:t>Defence</a:t>
            </a:r>
            <a:r>
              <a:rPr lang="en-US" sz="1200" dirty="0" smtClean="0"/>
              <a:t> Battery</a:t>
            </a:r>
          </a:p>
          <a:p>
            <a:endParaRPr lang="en-US" sz="1200" dirty="0" smtClean="0"/>
          </a:p>
          <a:p>
            <a:r>
              <a:rPr lang="en-US" sz="1200" b="1" dirty="0" smtClean="0"/>
              <a:t>8520</a:t>
            </a:r>
            <a:r>
              <a:rPr lang="en-US" sz="1200" b="1" baseline="30000" dirty="0" smtClean="0"/>
              <a:t>nd</a:t>
            </a:r>
            <a:r>
              <a:rPr lang="en-US" sz="1200" b="1" dirty="0" smtClean="0"/>
              <a:t> SA-11 Battalion</a:t>
            </a:r>
          </a:p>
          <a:p>
            <a:r>
              <a:rPr lang="en-US" sz="1200" dirty="0" smtClean="0"/>
              <a:t>8520A SA-11 Battery</a:t>
            </a:r>
          </a:p>
          <a:p>
            <a:r>
              <a:rPr lang="en-US" sz="1200" dirty="0" smtClean="0"/>
              <a:t>8521A </a:t>
            </a:r>
            <a:r>
              <a:rPr lang="en-US" sz="1200" dirty="0" smtClean="0"/>
              <a:t>SA-11 </a:t>
            </a:r>
            <a:r>
              <a:rPr lang="en-US" sz="1200" dirty="0" smtClean="0"/>
              <a:t>Battery</a:t>
            </a:r>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REGION </a:t>
            </a:r>
            <a:r>
              <a:rPr lang="en-US" dirty="0" smtClean="0"/>
              <a:t>EAST</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Syrian IADS is organized in the following way:</a:t>
            </a:r>
          </a:p>
          <a:p>
            <a:endParaRPr lang="en-US" sz="1200" dirty="0" smtClean="0"/>
          </a:p>
          <a:p>
            <a:r>
              <a:rPr lang="en-US" sz="1200" dirty="0" smtClean="0"/>
              <a:t>Second most important ADF region, due to military installations and chemical weapons sites</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descr="bilde"/>
          <p:cNvPicPr>
            <a:picLocks noChangeAspect="1" noChangeArrowheads="1"/>
          </p:cNvPicPr>
          <p:nvPr/>
        </p:nvPicPr>
        <p:blipFill>
          <a:blip r:embed="rId3" cstate="print"/>
          <a:srcRect/>
          <a:stretch>
            <a:fillRect/>
          </a:stretch>
        </p:blipFill>
        <p:spPr bwMode="auto">
          <a:xfrm>
            <a:off x="3407580" y="1142990"/>
            <a:ext cx="5258232" cy="2976513"/>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a:t>
            </a:r>
            <a:r>
              <a:rPr lang="en-US" dirty="0" smtClean="0"/>
              <a:t>SECTOR</a:t>
            </a:r>
            <a:r>
              <a:rPr lang="en-US" dirty="0" smtClean="0"/>
              <a:t> </a:t>
            </a:r>
            <a:r>
              <a:rPr lang="en-US" dirty="0" smtClean="0"/>
              <a:t>SOUTH</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Syrian </a:t>
            </a:r>
            <a:r>
              <a:rPr lang="en-US" sz="1200" dirty="0" smtClean="0"/>
              <a:t>ADF </a:t>
            </a:r>
            <a:r>
              <a:rPr lang="en-US" sz="1200" dirty="0" smtClean="0"/>
              <a:t>Sector </a:t>
            </a:r>
            <a:r>
              <a:rPr lang="en-US" sz="1200" dirty="0" smtClean="0"/>
              <a:t>S</a:t>
            </a:r>
            <a:r>
              <a:rPr lang="en-US" sz="1200" dirty="0" smtClean="0"/>
              <a:t>outh</a:t>
            </a:r>
            <a:r>
              <a:rPr lang="en-US" sz="1200" dirty="0" smtClean="0"/>
              <a:t> </a:t>
            </a:r>
            <a:r>
              <a:rPr lang="en-US" sz="1200" dirty="0" smtClean="0"/>
              <a:t>is the most defended </a:t>
            </a:r>
            <a:r>
              <a:rPr lang="en-US" sz="1200" dirty="0" smtClean="0"/>
              <a:t>sector in Syria </a:t>
            </a:r>
            <a:r>
              <a:rPr lang="en-US" sz="1200" dirty="0" smtClean="0"/>
              <a:t>as it protects Damascus.</a:t>
            </a:r>
          </a:p>
          <a:p>
            <a:endParaRPr lang="en-US" sz="1200" dirty="0" smtClean="0"/>
          </a:p>
          <a:p>
            <a:r>
              <a:rPr lang="en-US" sz="1200" dirty="0" smtClean="0"/>
              <a:t>In addition to the units listed on the right, Damascus is also the location where the </a:t>
            </a:r>
            <a:r>
              <a:rPr lang="en-US" sz="1200" dirty="0" smtClean="0"/>
              <a:t>Command center </a:t>
            </a:r>
            <a:r>
              <a:rPr lang="en-US" sz="1200" dirty="0" smtClean="0"/>
              <a:t>for the entire Syrian </a:t>
            </a:r>
            <a:r>
              <a:rPr lang="en-US" sz="1200" dirty="0" smtClean="0"/>
              <a:t>IADS network </a:t>
            </a:r>
            <a:r>
              <a:rPr lang="en-US" sz="1200" dirty="0" smtClean="0"/>
              <a:t>is placed.(ADCC).</a:t>
            </a:r>
          </a:p>
          <a:p>
            <a:endParaRPr lang="en-US" sz="1200" dirty="0" smtClean="0"/>
          </a:p>
          <a:p>
            <a:r>
              <a:rPr lang="en-US" sz="1200" dirty="0" smtClean="0"/>
              <a:t>Damascus also houses the Sector Command </a:t>
            </a:r>
            <a:r>
              <a:rPr lang="en-US" sz="1200" dirty="0" smtClean="0"/>
              <a:t>C</a:t>
            </a:r>
            <a:r>
              <a:rPr lang="en-US" sz="1200" dirty="0" smtClean="0"/>
              <a:t>enter (SCC).</a:t>
            </a:r>
          </a:p>
          <a:p>
            <a:endParaRPr lang="en-US" sz="1200" dirty="0" smtClean="0"/>
          </a:p>
          <a:p>
            <a:r>
              <a:rPr lang="en-US" sz="1200" dirty="0" smtClean="0"/>
              <a:t>ADF Sector South’s focus is to protect Damascus to keep the regime safe, as well as protect strategic important installations (airfields).</a:t>
            </a:r>
          </a:p>
          <a:p>
            <a:endParaRPr lang="en-US" sz="1200" dirty="0" smtClean="0"/>
          </a:p>
          <a:p>
            <a:r>
              <a:rPr lang="en-US" sz="1200" dirty="0" smtClean="0"/>
              <a:t>Additional SAM units from the Syrian Army and Republican Guard </a:t>
            </a:r>
            <a:r>
              <a:rPr lang="en-US" sz="1200" dirty="0" smtClean="0"/>
              <a:t>will likely also contribute to the </a:t>
            </a:r>
            <a:r>
              <a:rPr lang="en-US" sz="1200" dirty="0" err="1" smtClean="0"/>
              <a:t>defence</a:t>
            </a:r>
            <a:r>
              <a:rPr lang="en-US" sz="1200" dirty="0" smtClean="0"/>
              <a:t> of Damascus, but they are not a part of the IADS, and will protect on a more ad-hoc basis based on their activity, availability and alert posture.</a:t>
            </a:r>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2" name="TekstSylinder 21"/>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700" b="1" u="sng" dirty="0" smtClean="0"/>
              <a:t>Sector South units:</a:t>
            </a:r>
          </a:p>
          <a:p>
            <a:endParaRPr lang="en-US" sz="1700" b="1" u="sng" dirty="0" smtClean="0"/>
          </a:p>
          <a:p>
            <a:r>
              <a:rPr lang="en-US" sz="1200" b="1" dirty="0" smtClean="0"/>
              <a:t>801</a:t>
            </a:r>
            <a:r>
              <a:rPr lang="en-US" sz="1200" b="1" baseline="30000" dirty="0" smtClean="0"/>
              <a:t>st</a:t>
            </a:r>
            <a:r>
              <a:rPr lang="en-US" sz="1200" b="1" dirty="0" smtClean="0"/>
              <a:t> SA–2 Regiment</a:t>
            </a:r>
          </a:p>
          <a:p>
            <a:r>
              <a:rPr lang="en-US" sz="1200" dirty="0" smtClean="0"/>
              <a:t>8010 EWR BN</a:t>
            </a:r>
          </a:p>
          <a:p>
            <a:r>
              <a:rPr lang="en-US" sz="1200" dirty="0" smtClean="0"/>
              <a:t>8011 SA-2 BN</a:t>
            </a:r>
          </a:p>
          <a:p>
            <a:r>
              <a:rPr lang="en-US" sz="1200" dirty="0" smtClean="0"/>
              <a:t>8012 SA-3 BN</a:t>
            </a:r>
          </a:p>
          <a:p>
            <a:r>
              <a:rPr lang="en-US" sz="1200" dirty="0" smtClean="0"/>
              <a:t>8013 SA-3 BN</a:t>
            </a:r>
          </a:p>
          <a:p>
            <a:r>
              <a:rPr lang="en-US" sz="1200" dirty="0" smtClean="0"/>
              <a:t>8014A Air </a:t>
            </a:r>
            <a:r>
              <a:rPr lang="en-US" sz="1200" dirty="0" err="1" smtClean="0"/>
              <a:t>Defence</a:t>
            </a:r>
            <a:r>
              <a:rPr lang="en-US" sz="1200" dirty="0" smtClean="0"/>
              <a:t> Battery</a:t>
            </a:r>
          </a:p>
          <a:p>
            <a:endParaRPr lang="en-US" sz="1200" dirty="0" smtClean="0"/>
          </a:p>
          <a:p>
            <a:r>
              <a:rPr lang="en-US" sz="1200" b="1" dirty="0" smtClean="0"/>
              <a:t>811</a:t>
            </a:r>
            <a:r>
              <a:rPr lang="en-US" sz="1200" b="1" baseline="30000" dirty="0" smtClean="0"/>
              <a:t>th</a:t>
            </a:r>
            <a:r>
              <a:rPr lang="en-US" sz="1200" b="1" dirty="0" smtClean="0"/>
              <a:t> </a:t>
            </a:r>
            <a:r>
              <a:rPr lang="en-US" sz="1200" b="1" dirty="0" smtClean="0"/>
              <a:t>SA–2 Regiment</a:t>
            </a:r>
          </a:p>
          <a:p>
            <a:r>
              <a:rPr lang="en-US" sz="1200" dirty="0" smtClean="0"/>
              <a:t>8110 </a:t>
            </a:r>
            <a:r>
              <a:rPr lang="en-US" sz="1200" dirty="0" smtClean="0"/>
              <a:t>EWR BN</a:t>
            </a:r>
          </a:p>
          <a:p>
            <a:r>
              <a:rPr lang="en-US" sz="1200" dirty="0" smtClean="0"/>
              <a:t>8111 </a:t>
            </a:r>
            <a:r>
              <a:rPr lang="en-US" sz="1200" dirty="0" smtClean="0"/>
              <a:t>SA-2 BN</a:t>
            </a:r>
          </a:p>
          <a:p>
            <a:r>
              <a:rPr lang="en-US" sz="1200" dirty="0" smtClean="0"/>
              <a:t>8112 </a:t>
            </a:r>
            <a:r>
              <a:rPr lang="en-US" sz="1200" dirty="0" smtClean="0"/>
              <a:t>SA-3 BN</a:t>
            </a:r>
          </a:p>
          <a:p>
            <a:r>
              <a:rPr lang="en-US" sz="1200" dirty="0" smtClean="0"/>
              <a:t>8113 </a:t>
            </a:r>
            <a:r>
              <a:rPr lang="en-US" sz="1200" dirty="0" smtClean="0"/>
              <a:t>SA-3 BN</a:t>
            </a:r>
          </a:p>
          <a:p>
            <a:r>
              <a:rPr lang="en-US" sz="1200" dirty="0" smtClean="0"/>
              <a:t>8114A </a:t>
            </a:r>
            <a:r>
              <a:rPr lang="en-US" sz="1200" dirty="0" smtClean="0"/>
              <a:t>Air </a:t>
            </a:r>
            <a:r>
              <a:rPr lang="en-US" sz="1200" dirty="0" err="1" smtClean="0"/>
              <a:t>Defence</a:t>
            </a:r>
            <a:r>
              <a:rPr lang="en-US" sz="1200" dirty="0" smtClean="0"/>
              <a:t> </a:t>
            </a:r>
            <a:r>
              <a:rPr lang="en-US" sz="1200" dirty="0" smtClean="0"/>
              <a:t>Battery</a:t>
            </a:r>
          </a:p>
          <a:p>
            <a:endParaRPr lang="en-US" sz="1200" dirty="0" smtClean="0"/>
          </a:p>
          <a:p>
            <a:r>
              <a:rPr lang="en-US" sz="1200" b="1" dirty="0" smtClean="0"/>
              <a:t>821</a:t>
            </a:r>
            <a:r>
              <a:rPr lang="en-US" sz="1200" b="1" baseline="30000" dirty="0" smtClean="0"/>
              <a:t>st</a:t>
            </a:r>
            <a:r>
              <a:rPr lang="en-US" sz="1200" b="1" dirty="0" smtClean="0"/>
              <a:t> SA-6 Regiment</a:t>
            </a:r>
          </a:p>
          <a:p>
            <a:r>
              <a:rPr lang="en-US" sz="1200" dirty="0" smtClean="0"/>
              <a:t>8210 EWR BN</a:t>
            </a:r>
          </a:p>
          <a:p>
            <a:r>
              <a:rPr lang="en-US" sz="1200" dirty="0" smtClean="0"/>
              <a:t>8211 SA-6 BN</a:t>
            </a:r>
          </a:p>
          <a:p>
            <a:r>
              <a:rPr lang="en-US" sz="1200" dirty="0" smtClean="0"/>
              <a:t>8212 SA-6 BN</a:t>
            </a:r>
          </a:p>
          <a:p>
            <a:r>
              <a:rPr lang="en-US" sz="1200" dirty="0" smtClean="0"/>
              <a:t>8213A Air </a:t>
            </a:r>
            <a:r>
              <a:rPr lang="en-US" sz="1200" dirty="0" err="1" smtClean="0"/>
              <a:t>Defence</a:t>
            </a:r>
            <a:r>
              <a:rPr lang="en-US" sz="1200" dirty="0" smtClean="0"/>
              <a:t> Battery</a:t>
            </a:r>
          </a:p>
          <a:p>
            <a:endParaRPr lang="en-US" sz="1200" dirty="0" smtClean="0"/>
          </a:p>
          <a:p>
            <a:r>
              <a:rPr lang="en-US" sz="1200" b="1" dirty="0" smtClean="0"/>
              <a:t>8220</a:t>
            </a:r>
            <a:r>
              <a:rPr lang="en-US" sz="1200" b="1" baseline="30000" dirty="0" smtClean="0"/>
              <a:t>nd</a:t>
            </a:r>
            <a:r>
              <a:rPr lang="en-US" sz="1200" b="1" dirty="0" smtClean="0"/>
              <a:t> SA-11 Battalion</a:t>
            </a:r>
          </a:p>
          <a:p>
            <a:r>
              <a:rPr lang="en-US" sz="1200" dirty="0" smtClean="0"/>
              <a:t>8220A SA-11 Battery</a:t>
            </a:r>
          </a:p>
          <a:p>
            <a:r>
              <a:rPr lang="en-US" sz="1200" dirty="0" smtClean="0"/>
              <a:t>8221A </a:t>
            </a:r>
            <a:r>
              <a:rPr lang="en-US" sz="1200" dirty="0" smtClean="0"/>
              <a:t>SA-11 </a:t>
            </a:r>
            <a:r>
              <a:rPr lang="en-US" sz="1200" dirty="0" smtClean="0"/>
              <a:t>Battery</a:t>
            </a:r>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INTRODUCTION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1000114"/>
            <a:ext cx="4071966" cy="1815882"/>
          </a:xfrm>
          <a:prstGeom prst="rect">
            <a:avLst/>
          </a:prstGeom>
          <a:noFill/>
        </p:spPr>
        <p:txBody>
          <a:bodyPr wrap="square" rtlCol="0">
            <a:spAutoFit/>
          </a:bodyPr>
          <a:lstStyle/>
          <a:p>
            <a:r>
              <a:rPr lang="nb-NO" sz="1400" b="1" u="sng" dirty="0" err="1" smtClean="0">
                <a:latin typeface="Arial" pitchFamily="34" charset="0"/>
                <a:cs typeface="Arial" pitchFamily="34" charset="0"/>
              </a:rPr>
              <a:t>Aim</a:t>
            </a:r>
            <a:r>
              <a:rPr lang="nb-NO" sz="1400" b="1" u="sng" dirty="0" smtClean="0">
                <a:latin typeface="Arial" pitchFamily="34" charset="0"/>
                <a:cs typeface="Arial" pitchFamily="34" charset="0"/>
              </a:rPr>
              <a:t>:</a:t>
            </a:r>
          </a:p>
          <a:p>
            <a:r>
              <a:rPr lang="nb-NO" sz="1400" dirty="0" smtClean="0">
                <a:latin typeface="Arial" pitchFamily="34" charset="0"/>
                <a:cs typeface="Arial" pitchFamily="34" charset="0"/>
              </a:rPr>
              <a:t>This </a:t>
            </a:r>
            <a:r>
              <a:rPr lang="nb-NO" sz="1400" dirty="0" err="1" smtClean="0">
                <a:latin typeface="Arial" pitchFamily="34" charset="0"/>
                <a:cs typeface="Arial" pitchFamily="34" charset="0"/>
              </a:rPr>
              <a:t>report</a:t>
            </a:r>
            <a:r>
              <a:rPr lang="nb-NO" sz="1400" dirty="0" smtClean="0">
                <a:latin typeface="Arial" pitchFamily="34" charset="0"/>
                <a:cs typeface="Arial" pitchFamily="34" charset="0"/>
              </a:rPr>
              <a:t> </a:t>
            </a:r>
            <a:r>
              <a:rPr lang="nb-NO" sz="1400" dirty="0" err="1" smtClean="0">
                <a:latin typeface="Arial" pitchFamily="34" charset="0"/>
                <a:cs typeface="Arial" pitchFamily="34" charset="0"/>
              </a:rPr>
              <a:t>intends</a:t>
            </a:r>
            <a:r>
              <a:rPr lang="nb-NO" sz="1400" dirty="0" smtClean="0">
                <a:latin typeface="Arial" pitchFamily="34" charset="0"/>
                <a:cs typeface="Arial" pitchFamily="34" charset="0"/>
              </a:rPr>
              <a:t> to present </a:t>
            </a:r>
            <a:r>
              <a:rPr lang="nb-NO" sz="1400" dirty="0" err="1" smtClean="0">
                <a:latin typeface="Arial" pitchFamily="34" charset="0"/>
                <a:cs typeface="Arial" pitchFamily="34" charset="0"/>
              </a:rPr>
              <a:t>information</a:t>
            </a:r>
            <a:r>
              <a:rPr lang="nb-NO" sz="1400" dirty="0" smtClean="0">
                <a:latin typeface="Arial" pitchFamily="34" charset="0"/>
                <a:cs typeface="Arial" pitchFamily="34" charset="0"/>
              </a:rPr>
              <a:t> </a:t>
            </a:r>
            <a:r>
              <a:rPr lang="nb-NO" sz="1400" dirty="0" err="1" smtClean="0">
                <a:latin typeface="Arial" pitchFamily="34" charset="0"/>
                <a:cs typeface="Arial" pitchFamily="34" charset="0"/>
              </a:rPr>
              <a:t>on</a:t>
            </a:r>
            <a:r>
              <a:rPr lang="nb-NO" sz="1400" dirty="0" smtClean="0">
                <a:latin typeface="Arial" pitchFamily="34" charset="0"/>
                <a:cs typeface="Arial" pitchFamily="34" charset="0"/>
              </a:rPr>
              <a:t> </a:t>
            </a:r>
            <a:r>
              <a:rPr lang="nb-NO" sz="1400" dirty="0" err="1" smtClean="0">
                <a:latin typeface="Arial" pitchFamily="34" charset="0"/>
                <a:cs typeface="Arial" pitchFamily="34" charset="0"/>
              </a:rPr>
              <a:t>the</a:t>
            </a:r>
            <a:r>
              <a:rPr lang="nb-NO" sz="1400" dirty="0" smtClean="0">
                <a:latin typeface="Arial" pitchFamily="34" charset="0"/>
                <a:cs typeface="Arial" pitchFamily="34" charset="0"/>
              </a:rPr>
              <a:t> </a:t>
            </a:r>
            <a:r>
              <a:rPr lang="nb-NO" sz="1400" dirty="0" err="1" smtClean="0">
                <a:latin typeface="Arial" pitchFamily="34" charset="0"/>
                <a:cs typeface="Arial" pitchFamily="34" charset="0"/>
              </a:rPr>
              <a:t>Syrian</a:t>
            </a:r>
            <a:r>
              <a:rPr lang="nb-NO" sz="1400" dirty="0" smtClean="0">
                <a:latin typeface="Arial" pitchFamily="34" charset="0"/>
                <a:cs typeface="Arial" pitchFamily="34" charset="0"/>
              </a:rPr>
              <a:t> IADS, </a:t>
            </a:r>
            <a:r>
              <a:rPr lang="nb-NO" sz="1400" dirty="0" err="1" smtClean="0">
                <a:latin typeface="Arial" pitchFamily="34" charset="0"/>
                <a:cs typeface="Arial" pitchFamily="34" charset="0"/>
              </a:rPr>
              <a:t>how</a:t>
            </a:r>
            <a:r>
              <a:rPr lang="nb-NO" sz="1400" dirty="0" smtClean="0">
                <a:latin typeface="Arial" pitchFamily="34" charset="0"/>
                <a:cs typeface="Arial" pitchFamily="34" charset="0"/>
              </a:rPr>
              <a:t> it </a:t>
            </a:r>
            <a:r>
              <a:rPr lang="nb-NO" sz="1400" dirty="0" err="1" smtClean="0">
                <a:latin typeface="Arial" pitchFamily="34" charset="0"/>
                <a:cs typeface="Arial" pitchFamily="34" charset="0"/>
              </a:rPr>
              <a:t>functions</a:t>
            </a:r>
            <a:r>
              <a:rPr lang="nb-NO" sz="1400" dirty="0" smtClean="0">
                <a:latin typeface="Arial" pitchFamily="34" charset="0"/>
                <a:cs typeface="Arial" pitchFamily="34" charset="0"/>
              </a:rPr>
              <a:t> and </a:t>
            </a:r>
            <a:r>
              <a:rPr lang="nb-NO" sz="1400" dirty="0" err="1" smtClean="0">
                <a:latin typeface="Arial" pitchFamily="34" charset="0"/>
                <a:cs typeface="Arial" pitchFamily="34" charset="0"/>
              </a:rPr>
              <a:t>critical</a:t>
            </a:r>
            <a:r>
              <a:rPr lang="nb-NO" sz="1400" dirty="0" smtClean="0">
                <a:latin typeface="Arial" pitchFamily="34" charset="0"/>
                <a:cs typeface="Arial" pitchFamily="34" charset="0"/>
              </a:rPr>
              <a:t> target </a:t>
            </a:r>
            <a:r>
              <a:rPr lang="nb-NO" sz="1400" dirty="0" err="1" smtClean="0">
                <a:latin typeface="Arial" pitchFamily="34" charset="0"/>
                <a:cs typeface="Arial" pitchFamily="34" charset="0"/>
              </a:rPr>
              <a:t>components</a:t>
            </a:r>
            <a:r>
              <a:rPr lang="nb-NO" sz="1400" dirty="0" smtClean="0">
                <a:latin typeface="Arial" pitchFamily="34" charset="0"/>
                <a:cs typeface="Arial" pitchFamily="34" charset="0"/>
              </a:rPr>
              <a:t>.</a:t>
            </a:r>
          </a:p>
          <a:p>
            <a:endParaRPr lang="nb-NO" sz="1400" dirty="0" smtClean="0">
              <a:latin typeface="Arial" pitchFamily="34" charset="0"/>
              <a:cs typeface="Arial" pitchFamily="34" charset="0"/>
            </a:endParaRPr>
          </a:p>
          <a:p>
            <a:r>
              <a:rPr lang="nb-NO" sz="1400" b="1" u="sng" dirty="0" err="1" smtClean="0">
                <a:latin typeface="Arial" pitchFamily="34" charset="0"/>
                <a:cs typeface="Arial" pitchFamily="34" charset="0"/>
              </a:rPr>
              <a:t>Reference</a:t>
            </a:r>
            <a:r>
              <a:rPr lang="nb-NO" sz="1400" b="1" u="sng" dirty="0" smtClean="0">
                <a:latin typeface="Arial" pitchFamily="34" charset="0"/>
                <a:cs typeface="Arial" pitchFamily="34" charset="0"/>
              </a:rPr>
              <a:t>: </a:t>
            </a:r>
          </a:p>
          <a:p>
            <a:r>
              <a:rPr lang="en-US" sz="1400" dirty="0" smtClean="0">
                <a:latin typeface="Arial" pitchFamily="34" charset="0"/>
                <a:cs typeface="Arial" pitchFamily="34" charset="0"/>
              </a:rPr>
              <a:t>INTREP VIS B-001 Generic Ground Force Structure v1.0</a:t>
            </a:r>
            <a:endParaRPr lang="nb-NO" sz="1400" dirty="0">
              <a:latin typeface="Arial" pitchFamily="34" charset="0"/>
              <a:cs typeface="Arial" pitchFamily="34" charset="0"/>
            </a:endParaRPr>
          </a:p>
        </p:txBody>
      </p:sp>
      <p:sp>
        <p:nvSpPr>
          <p:cNvPr id="20" name="TekstSylinder 19"/>
          <p:cNvSpPr txBox="1"/>
          <p:nvPr/>
        </p:nvSpPr>
        <p:spPr>
          <a:xfrm>
            <a:off x="4500562" y="1142990"/>
            <a:ext cx="4357718" cy="3754874"/>
          </a:xfrm>
          <a:prstGeom prst="rect">
            <a:avLst/>
          </a:prstGeom>
          <a:noFill/>
        </p:spPr>
        <p:txBody>
          <a:bodyPr wrap="square" rtlCol="0">
            <a:spAutoFit/>
          </a:bodyPr>
          <a:lstStyle/>
          <a:p>
            <a:r>
              <a:rPr lang="nb-NO" sz="1400" b="1" u="sng" dirty="0" err="1" smtClean="0">
                <a:latin typeface="Arial" pitchFamily="34" charset="0"/>
                <a:cs typeface="Arial" pitchFamily="34" charset="0"/>
              </a:rPr>
              <a:t>Content</a:t>
            </a:r>
            <a:r>
              <a:rPr lang="nb-NO" sz="1400" b="1" u="sng" dirty="0" smtClean="0">
                <a:latin typeface="Arial" pitchFamily="34" charset="0"/>
                <a:cs typeface="Arial" pitchFamily="34" charset="0"/>
              </a:rPr>
              <a:t>:</a:t>
            </a:r>
          </a:p>
          <a:p>
            <a:r>
              <a:rPr lang="nb-NO" sz="1400" dirty="0" smtClean="0">
                <a:latin typeface="Arial" pitchFamily="34" charset="0"/>
                <a:cs typeface="Arial" pitchFamily="34" charset="0"/>
                <a:hlinkClick r:id="rId2" action="ppaction://hlinksldjump"/>
              </a:rPr>
              <a:t>Part 1: General IADS </a:t>
            </a:r>
            <a:r>
              <a:rPr lang="nb-NO" sz="1400" dirty="0" err="1" smtClean="0">
                <a:latin typeface="Arial" pitchFamily="34" charset="0"/>
                <a:cs typeface="Arial" pitchFamily="34" charset="0"/>
                <a:hlinkClick r:id="rId2" action="ppaction://hlinksldjump"/>
              </a:rPr>
              <a:t>information</a:t>
            </a:r>
            <a:endParaRPr lang="nb-NO" sz="1400" dirty="0" smtClean="0">
              <a:latin typeface="Arial" pitchFamily="34" charset="0"/>
              <a:cs typeface="Arial" pitchFamily="34" charset="0"/>
            </a:endParaRPr>
          </a:p>
          <a:p>
            <a:r>
              <a:rPr lang="nb-NO" sz="1400" dirty="0" smtClean="0">
                <a:latin typeface="Arial" pitchFamily="34" charset="0"/>
                <a:cs typeface="Arial" pitchFamily="34" charset="0"/>
                <a:hlinkClick r:id="rId3" action="ppaction://hlinksldjump"/>
              </a:rPr>
              <a:t>IADS</a:t>
            </a:r>
            <a:endParaRPr lang="nb-NO" sz="1400" dirty="0" smtClean="0">
              <a:latin typeface="Arial" pitchFamily="34" charset="0"/>
              <a:cs typeface="Arial" pitchFamily="34" charset="0"/>
            </a:endParaRPr>
          </a:p>
          <a:p>
            <a:r>
              <a:rPr lang="nb-NO" sz="1400" dirty="0" smtClean="0">
                <a:latin typeface="Arial" pitchFamily="34" charset="0"/>
                <a:cs typeface="Arial" pitchFamily="34" charset="0"/>
                <a:hlinkClick r:id="rId4" action="ppaction://hlinksldjump"/>
              </a:rPr>
              <a:t>Command Centre</a:t>
            </a:r>
            <a:endParaRPr lang="nb-NO" sz="1400" dirty="0" smtClean="0">
              <a:latin typeface="Arial" pitchFamily="34" charset="0"/>
              <a:cs typeface="Arial" pitchFamily="34" charset="0"/>
            </a:endParaRPr>
          </a:p>
          <a:p>
            <a:r>
              <a:rPr lang="nb-NO" sz="1400" dirty="0" smtClean="0">
                <a:latin typeface="Arial" pitchFamily="34" charset="0"/>
                <a:cs typeface="Arial" pitchFamily="34" charset="0"/>
                <a:hlinkClick r:id="rId5" action="ppaction://hlinksldjump"/>
              </a:rPr>
              <a:t>SAM </a:t>
            </a:r>
            <a:r>
              <a:rPr lang="nb-NO" sz="1400" dirty="0" err="1" smtClean="0">
                <a:latin typeface="Arial" pitchFamily="34" charset="0"/>
                <a:cs typeface="Arial" pitchFamily="34" charset="0"/>
                <a:hlinkClick r:id="rId5" action="ppaction://hlinksldjump"/>
              </a:rPr>
              <a:t>Site</a:t>
            </a:r>
            <a:endParaRPr lang="nb-NO" sz="1400" dirty="0" smtClean="0">
              <a:latin typeface="Arial" pitchFamily="34" charset="0"/>
              <a:cs typeface="Arial" pitchFamily="34" charset="0"/>
            </a:endParaRPr>
          </a:p>
          <a:p>
            <a:r>
              <a:rPr lang="nb-NO" sz="1400" dirty="0" smtClean="0">
                <a:latin typeface="Arial" pitchFamily="34" charset="0"/>
                <a:cs typeface="Arial" pitchFamily="34" charset="0"/>
                <a:hlinkClick r:id="rId6" action="ppaction://hlinksldjump"/>
              </a:rPr>
              <a:t>Early </a:t>
            </a:r>
            <a:r>
              <a:rPr lang="nb-NO" sz="1400" dirty="0" err="1" smtClean="0">
                <a:latin typeface="Arial" pitchFamily="34" charset="0"/>
                <a:cs typeface="Arial" pitchFamily="34" charset="0"/>
                <a:hlinkClick r:id="rId6" action="ppaction://hlinksldjump"/>
              </a:rPr>
              <a:t>Warning</a:t>
            </a:r>
            <a:r>
              <a:rPr lang="nb-NO" sz="1400" dirty="0" smtClean="0">
                <a:latin typeface="Arial" pitchFamily="34" charset="0"/>
                <a:cs typeface="Arial" pitchFamily="34" charset="0"/>
                <a:hlinkClick r:id="rId6" action="ppaction://hlinksldjump"/>
              </a:rPr>
              <a:t> Radar</a:t>
            </a:r>
            <a:endParaRPr lang="nb-NO" sz="1400" dirty="0" smtClean="0">
              <a:latin typeface="Arial" pitchFamily="34" charset="0"/>
              <a:cs typeface="Arial" pitchFamily="34" charset="0"/>
            </a:endParaRPr>
          </a:p>
          <a:p>
            <a:r>
              <a:rPr lang="nb-NO" sz="1400" dirty="0" smtClean="0">
                <a:latin typeface="Arial" pitchFamily="34" charset="0"/>
                <a:cs typeface="Arial" pitchFamily="34" charset="0"/>
                <a:hlinkClick r:id="rId7" action="ppaction://hlinksldjump"/>
              </a:rPr>
              <a:t>Connection node</a:t>
            </a:r>
            <a:endParaRPr lang="nb-NO" sz="1400" dirty="0" smtClean="0">
              <a:latin typeface="Arial" pitchFamily="34" charset="0"/>
              <a:cs typeface="Arial" pitchFamily="34" charset="0"/>
            </a:endParaRPr>
          </a:p>
          <a:p>
            <a:r>
              <a:rPr lang="nb-NO" sz="1400" dirty="0" smtClean="0">
                <a:latin typeface="Arial" pitchFamily="34" charset="0"/>
                <a:cs typeface="Arial" pitchFamily="34" charset="0"/>
                <a:hlinkClick r:id="rId8" action="ppaction://hlinksldjump"/>
              </a:rPr>
              <a:t>Power supply</a:t>
            </a:r>
            <a:endParaRPr lang="nb-NO" sz="1400" dirty="0" smtClean="0">
              <a:latin typeface="Arial" pitchFamily="34" charset="0"/>
              <a:cs typeface="Arial" pitchFamily="34" charset="0"/>
            </a:endParaRPr>
          </a:p>
          <a:p>
            <a:r>
              <a:rPr lang="nb-NO" sz="1400" dirty="0" smtClean="0">
                <a:latin typeface="Arial" pitchFamily="34" charset="0"/>
                <a:cs typeface="Arial" pitchFamily="34" charset="0"/>
                <a:hlinkClick r:id="rId9" action="ppaction://hlinksldjump"/>
              </a:rPr>
              <a:t>AWACS</a:t>
            </a:r>
            <a:endParaRPr lang="nb-NO" sz="1400" dirty="0" smtClean="0">
              <a:latin typeface="Arial" pitchFamily="34" charset="0"/>
              <a:cs typeface="Arial" pitchFamily="34" charset="0"/>
            </a:endParaRPr>
          </a:p>
          <a:p>
            <a:r>
              <a:rPr lang="nb-NO" sz="1400" dirty="0" smtClean="0">
                <a:latin typeface="Arial" pitchFamily="34" charset="0"/>
                <a:cs typeface="Arial" pitchFamily="34" charset="0"/>
                <a:hlinkClick r:id="rId10" action="ppaction://hlinksldjump"/>
              </a:rPr>
              <a:t>Air Defense Fighters</a:t>
            </a:r>
            <a:endParaRPr lang="nb-NO" sz="1400" dirty="0" smtClean="0">
              <a:latin typeface="Arial" pitchFamily="34" charset="0"/>
              <a:cs typeface="Arial" pitchFamily="34" charset="0"/>
            </a:endParaRPr>
          </a:p>
          <a:p>
            <a:r>
              <a:rPr lang="nb-NO" sz="1400" dirty="0" smtClean="0">
                <a:latin typeface="Arial" pitchFamily="34" charset="0"/>
                <a:cs typeface="Arial" pitchFamily="34" charset="0"/>
                <a:hlinkClick r:id="rId11" action="ppaction://hlinksldjump"/>
              </a:rPr>
              <a:t>IADS Tactics</a:t>
            </a:r>
            <a:endParaRPr lang="nb-NO" sz="1400" dirty="0" smtClean="0">
              <a:latin typeface="Arial" pitchFamily="34" charset="0"/>
              <a:cs typeface="Arial" pitchFamily="34" charset="0"/>
            </a:endParaRPr>
          </a:p>
          <a:p>
            <a:r>
              <a:rPr lang="nb-NO" sz="1400" dirty="0" smtClean="0">
                <a:latin typeface="Arial" pitchFamily="34" charset="0"/>
                <a:cs typeface="Arial" pitchFamily="34" charset="0"/>
                <a:hlinkClick r:id="rId12" action="ppaction://hlinksldjump"/>
              </a:rPr>
              <a:t>How to neutralize IADS</a:t>
            </a:r>
            <a:endParaRPr lang="nb-NO" sz="1400" dirty="0" smtClean="0">
              <a:latin typeface="Arial" pitchFamily="34" charset="0"/>
              <a:cs typeface="Arial" pitchFamily="34" charset="0"/>
            </a:endParaRPr>
          </a:p>
          <a:p>
            <a:endParaRPr lang="nb-NO" sz="1400" dirty="0" smtClean="0">
              <a:latin typeface="Arial" pitchFamily="34" charset="0"/>
              <a:cs typeface="Arial" pitchFamily="34" charset="0"/>
            </a:endParaRPr>
          </a:p>
          <a:p>
            <a:r>
              <a:rPr lang="nb-NO" sz="1400" dirty="0" smtClean="0">
                <a:latin typeface="Arial" pitchFamily="34" charset="0"/>
                <a:cs typeface="Arial" pitchFamily="34" charset="0"/>
                <a:hlinkClick r:id="rId13" action="ppaction://hlinksldjump"/>
              </a:rPr>
              <a:t>Part 2: </a:t>
            </a:r>
            <a:r>
              <a:rPr lang="nb-NO" sz="1400" dirty="0" err="1" smtClean="0">
                <a:latin typeface="Arial" pitchFamily="34" charset="0"/>
                <a:cs typeface="Arial" pitchFamily="34" charset="0"/>
                <a:hlinkClick r:id="rId13" action="ppaction://hlinksldjump"/>
              </a:rPr>
              <a:t>Syrian</a:t>
            </a:r>
            <a:r>
              <a:rPr lang="nb-NO" sz="1400" dirty="0" smtClean="0">
                <a:latin typeface="Arial" pitchFamily="34" charset="0"/>
                <a:cs typeface="Arial" pitchFamily="34" charset="0"/>
                <a:hlinkClick r:id="rId13" action="ppaction://hlinksldjump"/>
              </a:rPr>
              <a:t> IADS</a:t>
            </a:r>
            <a:endParaRPr lang="nb-NO" sz="1400" dirty="0" smtClean="0">
              <a:latin typeface="Arial" pitchFamily="34" charset="0"/>
              <a:cs typeface="Arial" pitchFamily="34" charset="0"/>
            </a:endParaRPr>
          </a:p>
          <a:p>
            <a:r>
              <a:rPr lang="nb-NO" sz="1400" dirty="0" err="1" smtClean="0">
                <a:latin typeface="Arial" pitchFamily="34" charset="0"/>
                <a:cs typeface="Arial" pitchFamily="34" charset="0"/>
              </a:rPr>
              <a:t>Syrian</a:t>
            </a:r>
            <a:r>
              <a:rPr lang="nb-NO" sz="1400" dirty="0" smtClean="0">
                <a:latin typeface="Arial" pitchFamily="34" charset="0"/>
                <a:cs typeface="Arial" pitchFamily="34" charset="0"/>
              </a:rPr>
              <a:t> IADS </a:t>
            </a:r>
            <a:r>
              <a:rPr lang="nb-NO" sz="1400" dirty="0" err="1" smtClean="0">
                <a:latin typeface="Arial" pitchFamily="34" charset="0"/>
                <a:cs typeface="Arial" pitchFamily="34" charset="0"/>
              </a:rPr>
              <a:t>organization</a:t>
            </a:r>
            <a:endParaRPr lang="nb-NO" sz="14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INTELLIGENCE GAPS</a:t>
            </a:r>
            <a:endParaRPr lang="en-US" dirty="0"/>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INSERT MAP HERE</a:t>
            </a:r>
            <a:endParaRPr lang="nb-NO" dirty="0"/>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pPr>
              <a:buFontTx/>
              <a:buChar char="-"/>
            </a:pPr>
            <a:r>
              <a:rPr lang="nb-NO" sz="1200" dirty="0" err="1" smtClean="0"/>
              <a:t>Provide</a:t>
            </a:r>
            <a:r>
              <a:rPr lang="nb-NO" sz="1200" dirty="0" smtClean="0"/>
              <a:t> a list </a:t>
            </a:r>
            <a:r>
              <a:rPr lang="nb-NO" sz="1200" dirty="0" err="1" smtClean="0"/>
              <a:t>of</a:t>
            </a:r>
            <a:r>
              <a:rPr lang="nb-NO" sz="1200" dirty="0" smtClean="0"/>
              <a:t> </a:t>
            </a:r>
            <a:r>
              <a:rPr lang="nb-NO" sz="1200" dirty="0" err="1" smtClean="0"/>
              <a:t>questions</a:t>
            </a:r>
            <a:r>
              <a:rPr lang="nb-NO" sz="1200" dirty="0" smtClean="0"/>
              <a:t> or gaps in </a:t>
            </a:r>
            <a:r>
              <a:rPr lang="nb-NO" sz="1200" dirty="0" err="1" smtClean="0"/>
              <a:t>intelligence</a:t>
            </a:r>
            <a:r>
              <a:rPr lang="nb-NO" sz="1200" dirty="0" smtClean="0"/>
              <a:t>, </a:t>
            </a:r>
            <a:r>
              <a:rPr lang="nb-NO" sz="1200" dirty="0" err="1" smtClean="0"/>
              <a:t>where</a:t>
            </a:r>
            <a:r>
              <a:rPr lang="nb-NO" sz="1200" dirty="0" smtClean="0"/>
              <a:t> </a:t>
            </a:r>
            <a:r>
              <a:rPr lang="nb-NO" sz="1200" dirty="0" err="1" smtClean="0"/>
              <a:t>taskings</a:t>
            </a:r>
            <a:r>
              <a:rPr lang="nb-NO" sz="1200" dirty="0" smtClean="0"/>
              <a:t> </a:t>
            </a:r>
            <a:r>
              <a:rPr lang="nb-NO" sz="1200" dirty="0" err="1" smtClean="0"/>
              <a:t>can</a:t>
            </a:r>
            <a:r>
              <a:rPr lang="nb-NO" sz="1200" dirty="0" smtClean="0"/>
              <a:t> be </a:t>
            </a:r>
            <a:r>
              <a:rPr lang="nb-NO" sz="1200" dirty="0" err="1" smtClean="0"/>
              <a:t>generated</a:t>
            </a:r>
            <a:r>
              <a:rPr lang="nb-NO" sz="1200" dirty="0" smtClean="0"/>
              <a:t> to </a:t>
            </a:r>
            <a:r>
              <a:rPr lang="nb-NO" sz="1200" dirty="0" err="1" smtClean="0"/>
              <a:t>collect</a:t>
            </a:r>
            <a:r>
              <a:rPr lang="nb-NO" sz="1200" dirty="0" smtClean="0"/>
              <a:t> </a:t>
            </a:r>
            <a:r>
              <a:rPr lang="nb-NO" sz="1200" dirty="0" err="1" smtClean="0"/>
              <a:t>information</a:t>
            </a:r>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Rektangel 18"/>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355726"/>
            <a:ext cx="9144000" cy="283532"/>
          </a:xfrm>
        </p:spPr>
        <p:txBody>
          <a:bodyPr/>
          <a:lstStyle/>
          <a:p>
            <a:r>
              <a:rPr lang="en-US" sz="4800" dirty="0" smtClean="0"/>
              <a:t>PART 1: </a:t>
            </a:r>
            <a:br>
              <a:rPr lang="en-US" sz="4800" dirty="0" smtClean="0"/>
            </a:br>
            <a:r>
              <a:rPr lang="en-US" sz="4800" dirty="0" smtClean="0"/>
              <a:t>GENERAL IADS INFORMATION</a:t>
            </a:r>
            <a:endParaRPr lang="en-US" sz="4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Integrated Air </a:t>
            </a:r>
            <a:r>
              <a:rPr lang="en-US" dirty="0" err="1" smtClean="0"/>
              <a:t>Defence</a:t>
            </a:r>
            <a:r>
              <a:rPr lang="en-US" dirty="0" smtClean="0"/>
              <a:t> System (IADS)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421044"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000" dirty="0" smtClean="0"/>
              <a:t>An Integrated Air </a:t>
            </a:r>
            <a:r>
              <a:rPr lang="en-US" sz="1000" dirty="0" err="1" smtClean="0"/>
              <a:t>Defence</a:t>
            </a:r>
            <a:r>
              <a:rPr lang="en-US" sz="1000" dirty="0" smtClean="0"/>
              <a:t> System  (IADS) is a wide network of surface-to-air forces that work together to defend the skies of a specific area. The system is also connected to the fighter aircraft in the A-A role either in a airborne CAP or intercept aircraft on ground alert that can be scrambled toward incoming threats.  </a:t>
            </a:r>
          </a:p>
          <a:p>
            <a:endParaRPr lang="en-US" sz="1000" dirty="0" smtClean="0"/>
          </a:p>
          <a:p>
            <a:r>
              <a:rPr lang="en-US" sz="1000" dirty="0" smtClean="0"/>
              <a:t>There are several elements that are part of this network, which all will be explained more in detail in the next slides:</a:t>
            </a:r>
          </a:p>
          <a:p>
            <a:pPr>
              <a:buFont typeface="Arial" pitchFamily="34" charset="0"/>
              <a:buChar char="•"/>
            </a:pPr>
            <a:r>
              <a:rPr lang="en-US" sz="1000" dirty="0" smtClean="0"/>
              <a:t>Air Defense Command </a:t>
            </a:r>
            <a:r>
              <a:rPr lang="en-US" sz="1000" dirty="0" smtClean="0"/>
              <a:t>Centre</a:t>
            </a:r>
          </a:p>
          <a:p>
            <a:pPr>
              <a:buFont typeface="Arial" pitchFamily="34" charset="0"/>
              <a:buChar char="•"/>
            </a:pPr>
            <a:r>
              <a:rPr lang="en-US" sz="1000" dirty="0" smtClean="0"/>
              <a:t>Early Warning Radar (EWR)</a:t>
            </a:r>
          </a:p>
          <a:p>
            <a:pPr>
              <a:buFont typeface="Arial" pitchFamily="34" charset="0"/>
              <a:buChar char="•"/>
            </a:pPr>
            <a:r>
              <a:rPr lang="en-US" sz="1000" dirty="0" smtClean="0"/>
              <a:t>SAM Site</a:t>
            </a:r>
          </a:p>
          <a:p>
            <a:pPr>
              <a:buFont typeface="Arial" pitchFamily="34" charset="0"/>
              <a:buChar char="•"/>
            </a:pPr>
            <a:r>
              <a:rPr lang="en-US" sz="1000" dirty="0" smtClean="0"/>
              <a:t>Sector </a:t>
            </a:r>
            <a:r>
              <a:rPr lang="en-US" sz="1000" dirty="0" smtClean="0"/>
              <a:t>Command </a:t>
            </a:r>
            <a:r>
              <a:rPr lang="en-US" sz="1000" dirty="0" smtClean="0"/>
              <a:t>Centre</a:t>
            </a:r>
            <a:endParaRPr lang="en-US" sz="1000" dirty="0" smtClean="0"/>
          </a:p>
          <a:p>
            <a:pPr>
              <a:buFont typeface="Arial" pitchFamily="34" charset="0"/>
              <a:buChar char="•"/>
            </a:pPr>
            <a:r>
              <a:rPr lang="en-US" sz="1000" dirty="0" smtClean="0"/>
              <a:t>Power source</a:t>
            </a:r>
          </a:p>
          <a:p>
            <a:pPr>
              <a:buFont typeface="Arial" pitchFamily="34" charset="0"/>
              <a:buChar char="•"/>
            </a:pPr>
            <a:r>
              <a:rPr lang="en-US" sz="1000" dirty="0" smtClean="0"/>
              <a:t>AWACS</a:t>
            </a:r>
          </a:p>
          <a:p>
            <a:pPr>
              <a:buFont typeface="Arial" pitchFamily="34" charset="0"/>
              <a:buChar char="•"/>
            </a:pPr>
            <a:r>
              <a:rPr lang="en-US" sz="1000" dirty="0" smtClean="0"/>
              <a:t>Air Defense Fighters</a:t>
            </a:r>
          </a:p>
          <a:p>
            <a:pPr>
              <a:buFont typeface="Arial" pitchFamily="34" charset="0"/>
              <a:buChar char="•"/>
            </a:pPr>
            <a:endParaRPr lang="en-US" sz="1000" dirty="0" smtClean="0"/>
          </a:p>
          <a:p>
            <a:r>
              <a:rPr lang="en-US" sz="1000" b="1" dirty="0" smtClean="0"/>
              <a:t>Example:</a:t>
            </a:r>
          </a:p>
          <a:p>
            <a:r>
              <a:rPr lang="en-US" sz="1000" dirty="0" smtClean="0"/>
              <a:t>The illustration to the right show a simple IADS. Each sector have a EWR that feeds information into a sector command centre.  SAMs are off, and only turn on to fire based on the information from the EWR that they are within range. In addition, as long as the sector is connected to the entire IADS, they can also be activate based on other EWRs in  IADS. AWACS is also supporting and contributing via the command center and functions as a extra EWR. Fighters on standby can also be launched to either sector based on radar information from EWR or AWACS.</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3" name="Avrundet rektangel 22"/>
          <p:cNvSpPr/>
          <p:nvPr/>
        </p:nvSpPr>
        <p:spPr>
          <a:xfrm>
            <a:off x="4464367" y="199568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a:t>
            </a:r>
            <a:r>
              <a:rPr lang="en-US" sz="800" dirty="0" smtClean="0">
                <a:solidFill>
                  <a:schemeClr val="tx1"/>
                </a:solidFill>
                <a:latin typeface="Arial" pitchFamily="34" charset="0"/>
                <a:cs typeface="Arial" pitchFamily="34" charset="0"/>
              </a:rPr>
              <a:t> Command </a:t>
            </a:r>
            <a:r>
              <a:rPr lang="en-US" sz="800" dirty="0" smtClean="0">
                <a:solidFill>
                  <a:schemeClr val="tx1"/>
                </a:solidFill>
                <a:latin typeface="Arial" pitchFamily="34" charset="0"/>
                <a:cs typeface="Arial" pitchFamily="34" charset="0"/>
              </a:rPr>
              <a:t>Centre</a:t>
            </a:r>
            <a:endParaRPr lang="en-US" sz="800" dirty="0">
              <a:solidFill>
                <a:schemeClr val="tx1"/>
              </a:solidFill>
              <a:latin typeface="Arial" pitchFamily="34" charset="0"/>
              <a:cs typeface="Arial" pitchFamily="34" charset="0"/>
            </a:endParaRPr>
          </a:p>
        </p:txBody>
      </p:sp>
      <p:cxnSp>
        <p:nvCxnSpPr>
          <p:cNvPr id="26" name="Rett linje 25"/>
          <p:cNvCxnSpPr/>
          <p:nvPr/>
        </p:nvCxnSpPr>
        <p:spPr>
          <a:xfrm>
            <a:off x="6300192" y="843558"/>
            <a:ext cx="0" cy="4248472"/>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5940152" y="343584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Air </a:t>
            </a:r>
            <a:r>
              <a:rPr lang="en-US" sz="800" dirty="0" err="1" smtClean="0">
                <a:solidFill>
                  <a:schemeClr val="tx1"/>
                </a:solidFill>
                <a:latin typeface="Arial" pitchFamily="34" charset="0"/>
                <a:cs typeface="Arial" pitchFamily="34" charset="0"/>
              </a:rPr>
              <a:t>Defence</a:t>
            </a:r>
            <a:r>
              <a:rPr lang="en-US" sz="800" dirty="0" smtClean="0">
                <a:solidFill>
                  <a:schemeClr val="tx1"/>
                </a:solidFill>
                <a:latin typeface="Arial" pitchFamily="34" charset="0"/>
                <a:cs typeface="Arial" pitchFamily="34" charset="0"/>
              </a:rPr>
              <a:t> Command </a:t>
            </a:r>
            <a:r>
              <a:rPr lang="en-US" sz="800" dirty="0" smtClean="0">
                <a:solidFill>
                  <a:schemeClr val="tx1"/>
                </a:solidFill>
                <a:latin typeface="Arial" pitchFamily="34" charset="0"/>
                <a:cs typeface="Arial" pitchFamily="34" charset="0"/>
              </a:rPr>
              <a:t>Centre</a:t>
            </a:r>
            <a:endParaRPr lang="en-US" sz="800" dirty="0">
              <a:solidFill>
                <a:schemeClr val="tx1"/>
              </a:solidFill>
              <a:latin typeface="Arial" pitchFamily="34" charset="0"/>
              <a:cs typeface="Arial" pitchFamily="34" charset="0"/>
            </a:endParaRPr>
          </a:p>
        </p:txBody>
      </p:sp>
      <p:sp>
        <p:nvSpPr>
          <p:cNvPr id="27" name="TekstSylinder 26"/>
          <p:cNvSpPr txBox="1"/>
          <p:nvPr/>
        </p:nvSpPr>
        <p:spPr>
          <a:xfrm>
            <a:off x="6300192"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B</a:t>
            </a:r>
            <a:endParaRPr lang="en-US" sz="1600" b="1" dirty="0">
              <a:latin typeface="Arial" pitchFamily="34" charset="0"/>
              <a:cs typeface="Arial" pitchFamily="34" charset="0"/>
            </a:endParaRPr>
          </a:p>
        </p:txBody>
      </p:sp>
      <p:sp>
        <p:nvSpPr>
          <p:cNvPr id="28" name="TekstSylinder 27"/>
          <p:cNvSpPr txBox="1"/>
          <p:nvPr/>
        </p:nvSpPr>
        <p:spPr>
          <a:xfrm>
            <a:off x="5004048"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A</a:t>
            </a:r>
            <a:endParaRPr lang="en-US" sz="1600" b="1" dirty="0">
              <a:latin typeface="Arial" pitchFamily="34" charset="0"/>
              <a:cs typeface="Arial" pitchFamily="34" charset="0"/>
            </a:endParaRPr>
          </a:p>
        </p:txBody>
      </p:sp>
      <p:sp>
        <p:nvSpPr>
          <p:cNvPr id="29" name="Ellipse 28"/>
          <p:cNvSpPr/>
          <p:nvPr/>
        </p:nvSpPr>
        <p:spPr>
          <a:xfrm>
            <a:off x="36002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1</a:t>
            </a:r>
          </a:p>
        </p:txBody>
      </p:sp>
      <p:sp>
        <p:nvSpPr>
          <p:cNvPr id="30" name="Ellipse 29"/>
          <p:cNvSpPr/>
          <p:nvPr/>
        </p:nvSpPr>
        <p:spPr>
          <a:xfrm>
            <a:off x="4499992" y="134761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2</a:t>
            </a:r>
          </a:p>
        </p:txBody>
      </p:sp>
      <p:sp>
        <p:nvSpPr>
          <p:cNvPr id="31" name="Ellipse 30"/>
          <p:cNvSpPr/>
          <p:nvPr/>
        </p:nvSpPr>
        <p:spPr>
          <a:xfrm>
            <a:off x="54004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3</a:t>
            </a:r>
          </a:p>
        </p:txBody>
      </p:sp>
      <p:cxnSp>
        <p:nvCxnSpPr>
          <p:cNvPr id="33" name="Rett linje 32"/>
          <p:cNvCxnSpPr>
            <a:stCxn id="30" idx="4"/>
            <a:endCxn id="23" idx="0"/>
          </p:cNvCxnSpPr>
          <p:nvPr/>
        </p:nvCxnSpPr>
        <p:spPr>
          <a:xfrm>
            <a:off x="4824028" y="185167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a:stCxn id="31" idx="2"/>
            <a:endCxn id="23" idx="3"/>
          </p:cNvCxnSpPr>
          <p:nvPr/>
        </p:nvCxnSpPr>
        <p:spPr>
          <a:xfrm flipH="1">
            <a:off x="5184447"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a:stCxn id="29" idx="6"/>
            <a:endCxn id="23" idx="1"/>
          </p:cNvCxnSpPr>
          <p:nvPr/>
        </p:nvCxnSpPr>
        <p:spPr>
          <a:xfrm>
            <a:off x="4248343"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Ellipse 39"/>
          <p:cNvSpPr/>
          <p:nvPr/>
        </p:nvSpPr>
        <p:spPr>
          <a:xfrm>
            <a:off x="4500750" y="259550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A</a:t>
            </a:r>
          </a:p>
        </p:txBody>
      </p:sp>
      <p:cxnSp>
        <p:nvCxnSpPr>
          <p:cNvPr id="41" name="Rett linje 40"/>
          <p:cNvCxnSpPr>
            <a:stCxn id="40" idx="0"/>
            <a:endCxn id="23" idx="2"/>
          </p:cNvCxnSpPr>
          <p:nvPr/>
        </p:nvCxnSpPr>
        <p:spPr>
          <a:xfrm flipH="1" flipV="1">
            <a:off x="4824407" y="242773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a:stCxn id="21" idx="0"/>
            <a:endCxn id="23" idx="3"/>
          </p:cNvCxnSpPr>
          <p:nvPr/>
        </p:nvCxnSpPr>
        <p:spPr>
          <a:xfrm flipH="1" flipV="1">
            <a:off x="5184447" y="2211710"/>
            <a:ext cx="1115745" cy="12241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Avrundet rektangel 45"/>
          <p:cNvSpPr/>
          <p:nvPr/>
        </p:nvSpPr>
        <p:spPr>
          <a:xfrm>
            <a:off x="7415937" y="197193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a:t>
            </a:r>
            <a:r>
              <a:rPr lang="en-US" sz="800" dirty="0" smtClean="0">
                <a:solidFill>
                  <a:schemeClr val="tx1"/>
                </a:solidFill>
                <a:latin typeface="Arial" pitchFamily="34" charset="0"/>
                <a:cs typeface="Arial" pitchFamily="34" charset="0"/>
              </a:rPr>
              <a:t>Command </a:t>
            </a:r>
            <a:r>
              <a:rPr lang="en-US" sz="800" dirty="0" smtClean="0">
                <a:solidFill>
                  <a:schemeClr val="tx1"/>
                </a:solidFill>
                <a:latin typeface="Arial" pitchFamily="34" charset="0"/>
                <a:cs typeface="Arial" pitchFamily="34" charset="0"/>
              </a:rPr>
              <a:t>Centre</a:t>
            </a:r>
            <a:endParaRPr lang="en-US" sz="800" dirty="0">
              <a:solidFill>
                <a:schemeClr val="tx1"/>
              </a:solidFill>
              <a:latin typeface="Arial" pitchFamily="34" charset="0"/>
              <a:cs typeface="Arial" pitchFamily="34" charset="0"/>
            </a:endParaRPr>
          </a:p>
        </p:txBody>
      </p:sp>
      <p:sp>
        <p:nvSpPr>
          <p:cNvPr id="47" name="Ellipse 46"/>
          <p:cNvSpPr/>
          <p:nvPr/>
        </p:nvSpPr>
        <p:spPr>
          <a:xfrm>
            <a:off x="65518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4</a:t>
            </a:r>
          </a:p>
        </p:txBody>
      </p:sp>
      <p:sp>
        <p:nvSpPr>
          <p:cNvPr id="48" name="Ellipse 47"/>
          <p:cNvSpPr/>
          <p:nvPr/>
        </p:nvSpPr>
        <p:spPr>
          <a:xfrm>
            <a:off x="7451562" y="132386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5</a:t>
            </a:r>
          </a:p>
        </p:txBody>
      </p:sp>
      <p:sp>
        <p:nvSpPr>
          <p:cNvPr id="49" name="Ellipse 48"/>
          <p:cNvSpPr/>
          <p:nvPr/>
        </p:nvSpPr>
        <p:spPr>
          <a:xfrm>
            <a:off x="83520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6</a:t>
            </a:r>
          </a:p>
        </p:txBody>
      </p:sp>
      <p:cxnSp>
        <p:nvCxnSpPr>
          <p:cNvPr id="50" name="Rett linje 49"/>
          <p:cNvCxnSpPr>
            <a:stCxn id="48" idx="4"/>
            <a:endCxn id="46" idx="0"/>
          </p:cNvCxnSpPr>
          <p:nvPr/>
        </p:nvCxnSpPr>
        <p:spPr>
          <a:xfrm>
            <a:off x="7775598" y="182792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Rett linje 50"/>
          <p:cNvCxnSpPr>
            <a:stCxn id="49" idx="2"/>
            <a:endCxn id="46" idx="3"/>
          </p:cNvCxnSpPr>
          <p:nvPr/>
        </p:nvCxnSpPr>
        <p:spPr>
          <a:xfrm flipH="1">
            <a:off x="8136017"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a:stCxn id="47" idx="6"/>
            <a:endCxn id="46" idx="1"/>
          </p:cNvCxnSpPr>
          <p:nvPr/>
        </p:nvCxnSpPr>
        <p:spPr>
          <a:xfrm>
            <a:off x="7199913"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7452320" y="257175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B</a:t>
            </a:r>
          </a:p>
        </p:txBody>
      </p:sp>
      <p:cxnSp>
        <p:nvCxnSpPr>
          <p:cNvPr id="54" name="Rett linje 53"/>
          <p:cNvCxnSpPr>
            <a:stCxn id="53" idx="0"/>
            <a:endCxn id="46" idx="2"/>
          </p:cNvCxnSpPr>
          <p:nvPr/>
        </p:nvCxnSpPr>
        <p:spPr>
          <a:xfrm flipH="1" flipV="1">
            <a:off x="7775977" y="240398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Rett linje 56"/>
          <p:cNvCxnSpPr>
            <a:stCxn id="46" idx="1"/>
            <a:endCxn id="21" idx="0"/>
          </p:cNvCxnSpPr>
          <p:nvPr/>
        </p:nvCxnSpPr>
        <p:spPr>
          <a:xfrm flipH="1">
            <a:off x="6300192" y="2187960"/>
            <a:ext cx="1115745" cy="12478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p:cNvSpPr/>
          <p:nvPr/>
        </p:nvSpPr>
        <p:spPr>
          <a:xfrm>
            <a:off x="5976535" y="4083918"/>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Center</a:t>
            </a:r>
          </a:p>
        </p:txBody>
      </p:sp>
      <p:cxnSp>
        <p:nvCxnSpPr>
          <p:cNvPr id="62" name="Rett linje 61"/>
          <p:cNvCxnSpPr>
            <a:stCxn id="21" idx="2"/>
            <a:endCxn id="61" idx="0"/>
          </p:cNvCxnSpPr>
          <p:nvPr/>
        </p:nvCxnSpPr>
        <p:spPr>
          <a:xfrm>
            <a:off x="6300192" y="3867894"/>
            <a:ext cx="379"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7668344" y="3939902"/>
            <a:ext cx="648072" cy="504056"/>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AWACS</a:t>
            </a:r>
          </a:p>
        </p:txBody>
      </p:sp>
      <p:cxnSp>
        <p:nvCxnSpPr>
          <p:cNvPr id="66" name="Rett linje 65"/>
          <p:cNvCxnSpPr>
            <a:stCxn id="21" idx="2"/>
            <a:endCxn id="65" idx="2"/>
          </p:cNvCxnSpPr>
          <p:nvPr/>
        </p:nvCxnSpPr>
        <p:spPr>
          <a:xfrm>
            <a:off x="6300192" y="3867894"/>
            <a:ext cx="1368152" cy="3240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5148064" y="4371950"/>
            <a:ext cx="648072" cy="504056"/>
          </a:xfrm>
          <a:prstGeom prst="ellipse">
            <a:avLst/>
          </a:prstGeom>
          <a:solidFill>
            <a:schemeClr val="accent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Fighters</a:t>
            </a:r>
          </a:p>
        </p:txBody>
      </p:sp>
      <p:cxnSp>
        <p:nvCxnSpPr>
          <p:cNvPr id="72" name="Rett linje 71"/>
          <p:cNvCxnSpPr>
            <a:stCxn id="71" idx="7"/>
            <a:endCxn id="21" idx="2"/>
          </p:cNvCxnSpPr>
          <p:nvPr/>
        </p:nvCxnSpPr>
        <p:spPr>
          <a:xfrm flipV="1">
            <a:off x="5701228" y="3867894"/>
            <a:ext cx="598964" cy="5778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DEFENCE COMMAND CENTRE (ADCC)</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200" dirty="0" smtClean="0"/>
              <a:t>This is the central node of the entire IADS.</a:t>
            </a:r>
          </a:p>
          <a:p>
            <a:r>
              <a:rPr lang="en-US" sz="1200" dirty="0" smtClean="0"/>
              <a:t>The command centre coordinates all parts of the IADS and make sure to give orders and information to the relevant parts.</a:t>
            </a:r>
          </a:p>
          <a:p>
            <a:endParaRPr lang="en-US" sz="1200" dirty="0" smtClean="0"/>
          </a:p>
          <a:p>
            <a:r>
              <a:rPr lang="en-US" sz="1200" dirty="0" smtClean="0"/>
              <a:t>The command centre is powered by a primary </a:t>
            </a:r>
            <a:r>
              <a:rPr lang="en-US" sz="1200" dirty="0" err="1" smtClean="0"/>
              <a:t>powersource</a:t>
            </a:r>
            <a:r>
              <a:rPr lang="en-US" sz="1200" dirty="0" smtClean="0"/>
              <a:t> and a backup </a:t>
            </a:r>
            <a:r>
              <a:rPr lang="en-US" sz="1200" dirty="0" err="1" smtClean="0"/>
              <a:t>powersource</a:t>
            </a:r>
            <a:r>
              <a:rPr lang="en-US" sz="1200" dirty="0" smtClean="0"/>
              <a:t>, and by attacking and destroying the </a:t>
            </a:r>
            <a:r>
              <a:rPr lang="en-US" sz="1200" dirty="0" err="1" smtClean="0"/>
              <a:t>powersources</a:t>
            </a:r>
            <a:r>
              <a:rPr lang="en-US" sz="1200" dirty="0" smtClean="0"/>
              <a:t> the command centre is unable to function.</a:t>
            </a:r>
          </a:p>
          <a:p>
            <a:endParaRPr lang="en-US" sz="1200" dirty="0" smtClean="0"/>
          </a:p>
          <a:p>
            <a:r>
              <a:rPr lang="en-US" sz="1200" dirty="0" smtClean="0"/>
              <a:t>Often the command centre also will have a backup command centre that takes its function if the primary command center is destroyed. The backup command center will have its own </a:t>
            </a:r>
            <a:r>
              <a:rPr lang="en-US" sz="1200" dirty="0" err="1" smtClean="0"/>
              <a:t>powersources</a:t>
            </a:r>
            <a:r>
              <a:rPr lang="en-US" sz="1200" dirty="0" smtClean="0"/>
              <a:t> to function</a:t>
            </a:r>
          </a:p>
          <a:p>
            <a:endParaRPr lang="en-US" sz="1200" dirty="0" smtClean="0"/>
          </a:p>
          <a:p>
            <a:r>
              <a:rPr lang="en-US" sz="1200" dirty="0" smtClean="0"/>
              <a:t>The command center and backup command center are fixed installations that are not moved around.</a:t>
            </a:r>
          </a:p>
          <a:p>
            <a:endParaRPr lang="en-US" sz="1200" dirty="0" smtClean="0"/>
          </a:p>
          <a:p>
            <a:r>
              <a:rPr lang="en-US" sz="1200" dirty="0" smtClean="0"/>
              <a:t>Example of a command center can be seen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4716016" y="915566"/>
            <a:ext cx="2122071" cy="180020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5724128" y="2787775"/>
            <a:ext cx="1665647" cy="215627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5" cstate="print"/>
          <a:srcRect/>
          <a:stretch>
            <a:fillRect/>
          </a:stretch>
        </p:blipFill>
        <p:spPr bwMode="auto">
          <a:xfrm>
            <a:off x="4067944" y="2787774"/>
            <a:ext cx="1598231" cy="215627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SECTOR </a:t>
            </a:r>
            <a:r>
              <a:rPr lang="en-US" dirty="0" smtClean="0"/>
              <a:t>COMMAND CENTER </a:t>
            </a:r>
            <a:r>
              <a:rPr lang="en-US" dirty="0" smtClean="0"/>
              <a:t>(SCC)</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is the centralized area where a air defense sector is controlled. All SAMs and EWRs in a region will be connected to the sector command center.</a:t>
            </a:r>
          </a:p>
          <a:p>
            <a:endParaRPr lang="en-US" sz="1200" dirty="0" smtClean="0"/>
          </a:p>
          <a:p>
            <a:r>
              <a:rPr lang="en-US" sz="1200" dirty="0" smtClean="0"/>
              <a:t>The air defense </a:t>
            </a:r>
            <a:r>
              <a:rPr lang="en-US" sz="1200" dirty="0" smtClean="0"/>
              <a:t>sector </a:t>
            </a:r>
            <a:r>
              <a:rPr lang="en-US" sz="1200" dirty="0" smtClean="0"/>
              <a:t>will also be supported by the overall IADS resources such as other EWRs, AWACS, air defense fighters flying CAP or interceptors on ground alert.</a:t>
            </a:r>
          </a:p>
          <a:p>
            <a:endParaRPr lang="en-US" sz="1200" dirty="0" smtClean="0"/>
          </a:p>
          <a:p>
            <a:r>
              <a:rPr lang="en-US" sz="1200" dirty="0" smtClean="0"/>
              <a:t>If the </a:t>
            </a:r>
            <a:r>
              <a:rPr lang="en-US" sz="1200" dirty="0" smtClean="0"/>
              <a:t>sector </a:t>
            </a:r>
            <a:r>
              <a:rPr lang="en-US" sz="1200" dirty="0" smtClean="0"/>
              <a:t>command center is destroyed, the </a:t>
            </a:r>
            <a:r>
              <a:rPr lang="en-US" sz="1200" dirty="0" smtClean="0"/>
              <a:t>sector </a:t>
            </a:r>
            <a:r>
              <a:rPr lang="en-US" sz="1200" dirty="0" smtClean="0"/>
              <a:t>will be cut off from other IADS resources, some SAMs may then be off permanently (they are not aware that the </a:t>
            </a:r>
            <a:r>
              <a:rPr lang="en-US" sz="1200" dirty="0" smtClean="0"/>
              <a:t>sector</a:t>
            </a:r>
            <a:r>
              <a:rPr lang="en-US" sz="1200" dirty="0" smtClean="0"/>
              <a:t> </a:t>
            </a:r>
            <a:r>
              <a:rPr lang="en-US" sz="1200" dirty="0" smtClean="0"/>
              <a:t>command center is destroyed), or they can be active all the time, making it easier to locate them SAMs in the sector for engagement with standoff  precision munitions.</a:t>
            </a:r>
          </a:p>
          <a:p>
            <a:endParaRPr lang="en-US" sz="1200" dirty="0" smtClean="0"/>
          </a:p>
          <a:p>
            <a:r>
              <a:rPr lang="en-US" sz="1200" dirty="0" smtClean="0"/>
              <a:t>Example of </a:t>
            </a:r>
            <a:r>
              <a:rPr lang="en-US" sz="1200" dirty="0" smtClean="0"/>
              <a:t>a region command </a:t>
            </a:r>
            <a:r>
              <a:rPr lang="en-US" sz="1200" dirty="0" smtClean="0"/>
              <a:t>center seen on the right.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6228184" y="843558"/>
            <a:ext cx="2262632" cy="237631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3075" name="Picture 3"/>
          <p:cNvPicPr>
            <a:picLocks noChangeAspect="1" noChangeArrowheads="1"/>
          </p:cNvPicPr>
          <p:nvPr/>
        </p:nvPicPr>
        <p:blipFill>
          <a:blip r:embed="rId4" cstate="print"/>
          <a:srcRect/>
          <a:stretch>
            <a:fillRect/>
          </a:stretch>
        </p:blipFill>
        <p:spPr bwMode="auto">
          <a:xfrm>
            <a:off x="3707904" y="915566"/>
            <a:ext cx="2232671" cy="240278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EARLY WARNING RADAR (EWR)</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200" dirty="0" smtClean="0"/>
              <a:t>EWRs are critical parts of the IADS network. EWR scan the skies regularly and feed information to the sector command center or the IADS command center. This makes it possible for SAM sites to be dark (radar off), and only activating to fire a missile once they know a target is within range. This create a lethal combination as the first time a pilot may get a warning from the SAM is when it starts firing at the pilot.</a:t>
            </a:r>
          </a:p>
          <a:p>
            <a:endParaRPr lang="en-US" sz="1200" dirty="0" smtClean="0"/>
          </a:p>
          <a:p>
            <a:r>
              <a:rPr lang="en-US" sz="1200" dirty="0" smtClean="0"/>
              <a:t>EWRs may be on all the time, or be on at regular intervals to ensure good coverage.</a:t>
            </a:r>
          </a:p>
          <a:p>
            <a:r>
              <a:rPr lang="en-US" sz="1200" dirty="0" smtClean="0"/>
              <a:t>EWRs is high value targets that is likely protected by point defense system and are placed within the umbrella of the IADS network.</a:t>
            </a:r>
          </a:p>
          <a:p>
            <a:endParaRPr lang="en-US" sz="1200" dirty="0" smtClean="0"/>
          </a:p>
          <a:p>
            <a:r>
              <a:rPr lang="en-US" sz="1200" dirty="0" smtClean="0"/>
              <a:t>EWRs are normally placed at locations which gives best possible coverage of the airspace in the sector.</a:t>
            </a:r>
          </a:p>
          <a:p>
            <a:r>
              <a:rPr lang="en-US" sz="1200" dirty="0" smtClean="0"/>
              <a:t>By avoiding detection by EWRs it is possible to sneak in to a sector and conduct the mission without </a:t>
            </a:r>
            <a:r>
              <a:rPr lang="en-US" sz="1200" dirty="0" smtClean="0"/>
              <a:t>being </a:t>
            </a:r>
            <a:r>
              <a:rPr lang="en-US" sz="1200" dirty="0" smtClean="0"/>
              <a:t>shot at.</a:t>
            </a:r>
          </a:p>
          <a:p>
            <a:endParaRPr lang="en-US" sz="1200" dirty="0" smtClean="0"/>
          </a:p>
          <a:p>
            <a:r>
              <a:rPr lang="en-US" sz="1200" dirty="0" smtClean="0"/>
              <a:t>Large SAM sites such as the SA-10 have powerful radars that also can be used as EWR.</a:t>
            </a:r>
          </a:p>
          <a:p>
            <a:endParaRPr lang="en-US" sz="1200" dirty="0" smtClean="0"/>
          </a:p>
          <a:p>
            <a:r>
              <a:rPr lang="en-US" sz="1200" dirty="0" smtClean="0"/>
              <a:t>Examples of EWRs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3689278" y="1131590"/>
            <a:ext cx="2178866"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099" name="Picture 3"/>
          <p:cNvPicPr>
            <a:picLocks noChangeAspect="1" noChangeArrowheads="1"/>
          </p:cNvPicPr>
          <p:nvPr/>
        </p:nvPicPr>
        <p:blipFill>
          <a:blip r:embed="rId4" cstate="print"/>
          <a:srcRect r="10689"/>
          <a:stretch>
            <a:fillRect/>
          </a:stretch>
        </p:blipFill>
        <p:spPr bwMode="auto">
          <a:xfrm>
            <a:off x="6516216" y="3075806"/>
            <a:ext cx="2340108"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0" name="Picture 4"/>
          <p:cNvPicPr>
            <a:picLocks noChangeAspect="1" noChangeArrowheads="1"/>
          </p:cNvPicPr>
          <p:nvPr/>
        </p:nvPicPr>
        <p:blipFill>
          <a:blip r:embed="rId5" cstate="print"/>
          <a:srcRect/>
          <a:stretch>
            <a:fillRect/>
          </a:stretch>
        </p:blipFill>
        <p:spPr bwMode="auto">
          <a:xfrm>
            <a:off x="3685182" y="3075806"/>
            <a:ext cx="2182962" cy="165033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1" name="Picture 5"/>
          <p:cNvPicPr>
            <a:picLocks noChangeAspect="1" noChangeArrowheads="1"/>
          </p:cNvPicPr>
          <p:nvPr/>
        </p:nvPicPr>
        <p:blipFill>
          <a:blip r:embed="rId6" cstate="print"/>
          <a:srcRect/>
          <a:stretch>
            <a:fillRect/>
          </a:stretch>
        </p:blipFill>
        <p:spPr bwMode="auto">
          <a:xfrm>
            <a:off x="6516216" y="1131590"/>
            <a:ext cx="2326593"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POWER SOURCE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Certain parts of the IADS network may require a external power source to function. </a:t>
            </a:r>
          </a:p>
          <a:p>
            <a:r>
              <a:rPr lang="en-US" sz="1200" dirty="0" smtClean="0"/>
              <a:t>Many elements of the IADS, such as the smaller SAM systems have autonomous power and will not be affected by the destruction of power sources. But EWRs and IADS command center require </a:t>
            </a:r>
            <a:r>
              <a:rPr lang="en-US" sz="1200" dirty="0" smtClean="0"/>
              <a:t>minimum </a:t>
            </a:r>
            <a:r>
              <a:rPr lang="en-US" sz="1200" dirty="0" smtClean="0"/>
              <a:t>one power source to operate. Some elements may also have a backup </a:t>
            </a:r>
            <a:r>
              <a:rPr lang="en-US" sz="1200" dirty="0" smtClean="0"/>
              <a:t>power source </a:t>
            </a:r>
            <a:r>
              <a:rPr lang="en-US" sz="1200" dirty="0" smtClean="0"/>
              <a:t>to be able to function in case the primary power source is destroyed.</a:t>
            </a:r>
          </a:p>
          <a:p>
            <a:endParaRPr lang="en-US" sz="1200" dirty="0" smtClean="0"/>
          </a:p>
          <a:p>
            <a:r>
              <a:rPr lang="en-US" sz="1200" dirty="0" smtClean="0"/>
              <a:t>Examples of primary power source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6372200" y="699543"/>
            <a:ext cx="2413273" cy="18540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6372200" y="2931790"/>
            <a:ext cx="1956424" cy="1484958"/>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2" name="Picture 4"/>
          <p:cNvPicPr>
            <a:picLocks noChangeAspect="1" noChangeArrowheads="1"/>
          </p:cNvPicPr>
          <p:nvPr/>
        </p:nvPicPr>
        <p:blipFill>
          <a:blip r:embed="rId5" cstate="print"/>
          <a:srcRect/>
          <a:stretch>
            <a:fillRect/>
          </a:stretch>
        </p:blipFill>
        <p:spPr bwMode="auto">
          <a:xfrm>
            <a:off x="3779912" y="1131590"/>
            <a:ext cx="1960437" cy="2024633"/>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SAM SITE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SAMs is the primary threat to aircraft and helicopters.</a:t>
            </a:r>
          </a:p>
          <a:p>
            <a:r>
              <a:rPr lang="en-US" sz="1200" dirty="0" smtClean="0"/>
              <a:t>SAM units are explained in </a:t>
            </a:r>
            <a:r>
              <a:rPr lang="en-US" sz="1200" dirty="0" smtClean="0">
                <a:hlinkClick r:id="rId2"/>
              </a:rPr>
              <a:t>INTREP VIS B-001 Generic Ground Force Structure v1.0</a:t>
            </a:r>
            <a:r>
              <a:rPr lang="en-US" sz="1200" dirty="0" smtClean="0"/>
              <a:t>, pages 46-57.</a:t>
            </a:r>
          </a:p>
          <a:p>
            <a:r>
              <a:rPr lang="en-US" sz="1200" dirty="0" smtClean="0"/>
              <a:t>IADS will normally consist of multiple systems complementing each other. The larger systems (SA-10, SA-2, SA-11, SA-6) can be protected by point defense systems such as the Air </a:t>
            </a:r>
            <a:r>
              <a:rPr lang="en-US" sz="1200" dirty="0" err="1" smtClean="0"/>
              <a:t>Defence</a:t>
            </a:r>
            <a:r>
              <a:rPr lang="en-US" sz="1200" dirty="0" smtClean="0"/>
              <a:t> Forces Battalions/Batteries and Platoons.</a:t>
            </a:r>
          </a:p>
          <a:p>
            <a:endParaRPr lang="en-US" sz="1200" dirty="0" smtClean="0"/>
          </a:p>
          <a:p>
            <a:r>
              <a:rPr lang="en-US" sz="1200" dirty="0" smtClean="0"/>
              <a:t>SAMs in the IADS will move regularly, with a assessed interval as shown on the table to the right. SAMs will stay silent (dark= avoid emitting with their radars) as long as possible to avoid </a:t>
            </a:r>
            <a:r>
              <a:rPr lang="en-US" sz="1200" dirty="0" smtClean="0"/>
              <a:t>being </a:t>
            </a:r>
            <a:r>
              <a:rPr lang="en-US" sz="1200" dirty="0" smtClean="0"/>
              <a:t>targeted and to keep the element of surprise.</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3" action="ppaction://hlinksldjump"/>
              </a:rPr>
              <a:t>Back</a:t>
            </a:r>
            <a:endParaRPr lang="nb-NO" dirty="0" smtClean="0">
              <a:latin typeface="Arial" pitchFamily="34" charset="0"/>
              <a:cs typeface="Arial" pitchFamily="34" charset="0"/>
            </a:endParaRPr>
          </a:p>
        </p:txBody>
      </p:sp>
      <p:sp>
        <p:nvSpPr>
          <p:cNvPr id="21" name="TekstSylinder 20"/>
          <p:cNvSpPr txBox="1"/>
          <p:nvPr/>
        </p:nvSpPr>
        <p:spPr>
          <a:xfrm>
            <a:off x="5724128" y="771550"/>
            <a:ext cx="3214678" cy="4071966"/>
          </a:xfrm>
          <a:prstGeom prst="rect">
            <a:avLst/>
          </a:prstGeom>
          <a:noFill/>
          <a:ln>
            <a:noFill/>
          </a:ln>
        </p:spPr>
        <p:txBody>
          <a:bodyPr wrap="square" rtlCol="0">
            <a:normAutofit/>
          </a:bodyPr>
          <a:lstStyle/>
          <a:p>
            <a:r>
              <a:rPr lang="en-US" sz="1200" b="1" u="sng" dirty="0" smtClean="0"/>
              <a:t>IADS SAMs movement intervals:</a:t>
            </a:r>
          </a:p>
          <a:p>
            <a:r>
              <a:rPr lang="en-US" sz="1200" b="1" dirty="0" smtClean="0"/>
              <a:t>SA-11: </a:t>
            </a:r>
            <a:r>
              <a:rPr lang="en-US" sz="1200" dirty="0" smtClean="0"/>
              <a:t>Moves every 6 hours</a:t>
            </a:r>
          </a:p>
          <a:p>
            <a:r>
              <a:rPr lang="en-US" sz="1200" b="1" dirty="0" smtClean="0"/>
              <a:t>SA-10: </a:t>
            </a:r>
            <a:r>
              <a:rPr lang="en-US" sz="1200" dirty="0" smtClean="0"/>
              <a:t>Static or moves every 24 hours</a:t>
            </a:r>
          </a:p>
          <a:p>
            <a:r>
              <a:rPr lang="en-US" sz="1200" b="1" dirty="0" smtClean="0"/>
              <a:t>SA-6: </a:t>
            </a:r>
            <a:r>
              <a:rPr lang="en-US" sz="1200" dirty="0" smtClean="0"/>
              <a:t>Moves every 12 hours</a:t>
            </a:r>
          </a:p>
          <a:p>
            <a:r>
              <a:rPr lang="en-US" sz="1200" b="1" dirty="0" smtClean="0"/>
              <a:t>SA-3: </a:t>
            </a:r>
            <a:r>
              <a:rPr lang="en-US" sz="1200" dirty="0" smtClean="0"/>
              <a:t>Semi static</a:t>
            </a:r>
          </a:p>
          <a:p>
            <a:r>
              <a:rPr lang="en-US" sz="1200" b="1" dirty="0" smtClean="0"/>
              <a:t>SA-2: </a:t>
            </a:r>
            <a:r>
              <a:rPr lang="en-US" sz="1200" dirty="0" smtClean="0"/>
              <a:t>Semi static</a:t>
            </a:r>
          </a:p>
          <a:p>
            <a:endParaRPr lang="en-US" sz="1200" dirty="0" smtClean="0"/>
          </a:p>
          <a:p>
            <a:r>
              <a:rPr lang="en-US" sz="1200" b="1" dirty="0" smtClean="0"/>
              <a:t>Semi static: </a:t>
            </a:r>
            <a:r>
              <a:rPr lang="en-US" sz="1200" dirty="0" smtClean="0"/>
              <a:t>Launchers are </a:t>
            </a:r>
            <a:r>
              <a:rPr lang="en-US" sz="1200" dirty="0" smtClean="0"/>
              <a:t>static but the </a:t>
            </a:r>
            <a:r>
              <a:rPr lang="en-US" sz="1200" dirty="0" smtClean="0"/>
              <a:t>SAM system can be moved </a:t>
            </a:r>
            <a:r>
              <a:rPr lang="en-US" sz="1200" dirty="0" smtClean="0"/>
              <a:t>if required </a:t>
            </a:r>
            <a:r>
              <a:rPr lang="en-US" sz="1200" dirty="0" smtClean="0"/>
              <a:t>due to shifting priorities of the IADS commander.</a:t>
            </a:r>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6300</TotalTime>
  <Words>2763</Words>
  <Application>Microsoft Office PowerPoint</Application>
  <PresentationFormat>Skjermfremvisning (16:9)</PresentationFormat>
  <Paragraphs>490</Paragraphs>
  <Slides>20</Slides>
  <Notes>1</Notes>
  <HiddenSlides>0</HiddenSlides>
  <MMClips>0</MMClips>
  <ScaleCrop>false</ScaleCrop>
  <HeadingPairs>
    <vt:vector size="4" baseType="variant">
      <vt:variant>
        <vt:lpstr>Tema</vt:lpstr>
      </vt:variant>
      <vt:variant>
        <vt:i4>1</vt:i4>
      </vt:variant>
      <vt:variant>
        <vt:lpstr>Lysbildetitler</vt:lpstr>
      </vt:variant>
      <vt:variant>
        <vt:i4>20</vt:i4>
      </vt:variant>
    </vt:vector>
  </HeadingPairs>
  <TitlesOfParts>
    <vt:vector size="21" baseType="lpstr">
      <vt:lpstr>Kontortema</vt:lpstr>
      <vt:lpstr>Lysbilde 1</vt:lpstr>
      <vt:lpstr>INTRODUCTION</vt:lpstr>
      <vt:lpstr>PART 1:  GENERAL IADS INFORMATION</vt:lpstr>
      <vt:lpstr>Integrated Air Defence System (IADS)</vt:lpstr>
      <vt:lpstr>AIR DEFENCE COMMAND CENTRE (ADCC)</vt:lpstr>
      <vt:lpstr>SECTOR COMMAND CENTER (SCC)</vt:lpstr>
      <vt:lpstr>EARLY WARNING RADAR (EWR)</vt:lpstr>
      <vt:lpstr>POWER SOURCE</vt:lpstr>
      <vt:lpstr>SAM SITE</vt:lpstr>
      <vt:lpstr>POINT DEFENSE</vt:lpstr>
      <vt:lpstr>AWACS</vt:lpstr>
      <vt:lpstr>AIR DEFENSE FIGHTERS</vt:lpstr>
      <vt:lpstr>IADS TACTICS</vt:lpstr>
      <vt:lpstr>HOW TO NEUTRALIZE IADS</vt:lpstr>
      <vt:lpstr>PART 2: Syrian IADS</vt:lpstr>
      <vt:lpstr>SYRIAN IADS ORGANIZATION</vt:lpstr>
      <vt:lpstr>SYR ADF SECTOR WEST</vt:lpstr>
      <vt:lpstr>SYR ADF REGION EAST</vt:lpstr>
      <vt:lpstr>SYR ADF SECTOR SOUTH</vt:lpstr>
      <vt:lpstr>INTELLIGENCE GAPS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 INTSUM template</dc:title>
  <dc:creator>132nd Virtual Wing;VIS</dc:creator>
  <cp:keywords>INTREP VIS OPAR-001 - Syrian ground combat tactics</cp:keywords>
  <cp:lastModifiedBy>Neck</cp:lastModifiedBy>
  <cp:revision>431</cp:revision>
  <dcterms:created xsi:type="dcterms:W3CDTF">2019-03-12T22:01:00Z</dcterms:created>
  <dcterms:modified xsi:type="dcterms:W3CDTF">2020-08-14T20:43:23Z</dcterms:modified>
</cp:coreProperties>
</file>